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53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52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3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s/slide528.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517.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Override PartName="/ppt/slides/slide531.xml" ContentType="application/vnd.openxmlformats-officedocument.presentationml.slide+xml"/>
  <Override PartName="/ppt/slides/slide542.xml" ContentType="application/vnd.openxmlformats-officedocument.presentationml.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ppt/slides/slide49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58.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547.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53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25.xml" ContentType="application/vnd.openxmlformats-officedocument.presentationml.slide+xml"/>
  <Override PartName="/ppt/slides/slide561.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4"/>
  </p:notesMasterIdLst>
  <p:sldIdLst>
    <p:sldId id="282"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74" r:id="rId20"/>
    <p:sldId id="275" r:id="rId21"/>
    <p:sldId id="276" r:id="rId22"/>
    <p:sldId id="285" r:id="rId23"/>
    <p:sldId id="286"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847" r:id="rId57"/>
    <p:sldId id="321" r:id="rId58"/>
    <p:sldId id="322" r:id="rId59"/>
    <p:sldId id="323" r:id="rId60"/>
    <p:sldId id="324" r:id="rId61"/>
    <p:sldId id="325" r:id="rId62"/>
    <p:sldId id="326" r:id="rId63"/>
    <p:sldId id="327" r:id="rId64"/>
    <p:sldId id="328" r:id="rId65"/>
    <p:sldId id="329" r:id="rId66"/>
    <p:sldId id="330" r:id="rId67"/>
    <p:sldId id="848" r:id="rId68"/>
    <p:sldId id="849" r:id="rId69"/>
    <p:sldId id="851" r:id="rId70"/>
    <p:sldId id="331" r:id="rId71"/>
    <p:sldId id="332" r:id="rId72"/>
    <p:sldId id="333" r:id="rId73"/>
    <p:sldId id="852"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853" r:id="rId129"/>
    <p:sldId id="854" r:id="rId130"/>
    <p:sldId id="855" r:id="rId131"/>
    <p:sldId id="856" r:id="rId132"/>
    <p:sldId id="857" r:id="rId133"/>
    <p:sldId id="858" r:id="rId134"/>
    <p:sldId id="393" r:id="rId135"/>
    <p:sldId id="394" r:id="rId136"/>
    <p:sldId id="395" r:id="rId137"/>
    <p:sldId id="396" r:id="rId138"/>
    <p:sldId id="397" r:id="rId139"/>
    <p:sldId id="398" r:id="rId140"/>
    <p:sldId id="402" r:id="rId141"/>
    <p:sldId id="403" r:id="rId142"/>
    <p:sldId id="404" r:id="rId143"/>
    <p:sldId id="405" r:id="rId144"/>
    <p:sldId id="406" r:id="rId145"/>
    <p:sldId id="407" r:id="rId146"/>
    <p:sldId id="413" r:id="rId147"/>
    <p:sldId id="414" r:id="rId148"/>
    <p:sldId id="415" r:id="rId149"/>
    <p:sldId id="416" r:id="rId150"/>
    <p:sldId id="417" r:id="rId151"/>
    <p:sldId id="418" r:id="rId152"/>
    <p:sldId id="419" r:id="rId153"/>
    <p:sldId id="420" r:id="rId154"/>
    <p:sldId id="421" r:id="rId155"/>
    <p:sldId id="422" r:id="rId156"/>
    <p:sldId id="423" r:id="rId157"/>
    <p:sldId id="424" r:id="rId158"/>
    <p:sldId id="425" r:id="rId159"/>
    <p:sldId id="428" r:id="rId160"/>
    <p:sldId id="429" r:id="rId161"/>
    <p:sldId id="430" r:id="rId162"/>
    <p:sldId id="431" r:id="rId163"/>
    <p:sldId id="434" r:id="rId164"/>
    <p:sldId id="435" r:id="rId165"/>
    <p:sldId id="436" r:id="rId166"/>
    <p:sldId id="437" r:id="rId167"/>
    <p:sldId id="438" r:id="rId168"/>
    <p:sldId id="439" r:id="rId169"/>
    <p:sldId id="440" r:id="rId170"/>
    <p:sldId id="441" r:id="rId171"/>
    <p:sldId id="442" r:id="rId172"/>
    <p:sldId id="443" r:id="rId173"/>
    <p:sldId id="444" r:id="rId174"/>
    <p:sldId id="445" r:id="rId175"/>
    <p:sldId id="446" r:id="rId176"/>
    <p:sldId id="447" r:id="rId177"/>
    <p:sldId id="448" r:id="rId178"/>
    <p:sldId id="449" r:id="rId179"/>
    <p:sldId id="451" r:id="rId180"/>
    <p:sldId id="452" r:id="rId181"/>
    <p:sldId id="453" r:id="rId182"/>
    <p:sldId id="454" r:id="rId183"/>
    <p:sldId id="455" r:id="rId184"/>
    <p:sldId id="456" r:id="rId185"/>
    <p:sldId id="457" r:id="rId186"/>
    <p:sldId id="458" r:id="rId187"/>
    <p:sldId id="459" r:id="rId188"/>
    <p:sldId id="460" r:id="rId189"/>
    <p:sldId id="461" r:id="rId190"/>
    <p:sldId id="462" r:id="rId191"/>
    <p:sldId id="463" r:id="rId192"/>
    <p:sldId id="464" r:id="rId193"/>
    <p:sldId id="465" r:id="rId194"/>
    <p:sldId id="466" r:id="rId195"/>
    <p:sldId id="467" r:id="rId196"/>
    <p:sldId id="468" r:id="rId197"/>
    <p:sldId id="469" r:id="rId198"/>
    <p:sldId id="470" r:id="rId199"/>
    <p:sldId id="471" r:id="rId200"/>
    <p:sldId id="472" r:id="rId201"/>
    <p:sldId id="473" r:id="rId202"/>
    <p:sldId id="477" r:id="rId203"/>
    <p:sldId id="478" r:id="rId204"/>
    <p:sldId id="479" r:id="rId205"/>
    <p:sldId id="480" r:id="rId206"/>
    <p:sldId id="481" r:id="rId207"/>
    <p:sldId id="482" r:id="rId208"/>
    <p:sldId id="483" r:id="rId209"/>
    <p:sldId id="484" r:id="rId210"/>
    <p:sldId id="485" r:id="rId211"/>
    <p:sldId id="486" r:id="rId212"/>
    <p:sldId id="487" r:id="rId213"/>
    <p:sldId id="488" r:id="rId214"/>
    <p:sldId id="489" r:id="rId215"/>
    <p:sldId id="490" r:id="rId216"/>
    <p:sldId id="491" r:id="rId217"/>
    <p:sldId id="492" r:id="rId218"/>
    <p:sldId id="493" r:id="rId219"/>
    <p:sldId id="494" r:id="rId220"/>
    <p:sldId id="495" r:id="rId221"/>
    <p:sldId id="496" r:id="rId222"/>
    <p:sldId id="497" r:id="rId223"/>
    <p:sldId id="498" r:id="rId224"/>
    <p:sldId id="499" r:id="rId225"/>
    <p:sldId id="500" r:id="rId226"/>
    <p:sldId id="501" r:id="rId227"/>
    <p:sldId id="502" r:id="rId228"/>
    <p:sldId id="503" r:id="rId229"/>
    <p:sldId id="504" r:id="rId230"/>
    <p:sldId id="505" r:id="rId231"/>
    <p:sldId id="506" r:id="rId232"/>
    <p:sldId id="507" r:id="rId233"/>
    <p:sldId id="508" r:id="rId234"/>
    <p:sldId id="509" r:id="rId235"/>
    <p:sldId id="510" r:id="rId236"/>
    <p:sldId id="511" r:id="rId237"/>
    <p:sldId id="512" r:id="rId238"/>
    <p:sldId id="513" r:id="rId239"/>
    <p:sldId id="514" r:id="rId240"/>
    <p:sldId id="515" r:id="rId241"/>
    <p:sldId id="516" r:id="rId242"/>
    <p:sldId id="517" r:id="rId243"/>
    <p:sldId id="518" r:id="rId244"/>
    <p:sldId id="519" r:id="rId245"/>
    <p:sldId id="520" r:id="rId246"/>
    <p:sldId id="521" r:id="rId247"/>
    <p:sldId id="522" r:id="rId248"/>
    <p:sldId id="523" r:id="rId249"/>
    <p:sldId id="524" r:id="rId250"/>
    <p:sldId id="525" r:id="rId251"/>
    <p:sldId id="526" r:id="rId252"/>
    <p:sldId id="527" r:id="rId253"/>
    <p:sldId id="528" r:id="rId254"/>
    <p:sldId id="529" r:id="rId255"/>
    <p:sldId id="530" r:id="rId256"/>
    <p:sldId id="531" r:id="rId257"/>
    <p:sldId id="532" r:id="rId258"/>
    <p:sldId id="533" r:id="rId259"/>
    <p:sldId id="534" r:id="rId260"/>
    <p:sldId id="535" r:id="rId261"/>
    <p:sldId id="536" r:id="rId262"/>
    <p:sldId id="537" r:id="rId263"/>
    <p:sldId id="538" r:id="rId264"/>
    <p:sldId id="539" r:id="rId265"/>
    <p:sldId id="540" r:id="rId266"/>
    <p:sldId id="541" r:id="rId267"/>
    <p:sldId id="542" r:id="rId268"/>
    <p:sldId id="543" r:id="rId269"/>
    <p:sldId id="544" r:id="rId270"/>
    <p:sldId id="545" r:id="rId271"/>
    <p:sldId id="546" r:id="rId272"/>
    <p:sldId id="547" r:id="rId273"/>
    <p:sldId id="548" r:id="rId274"/>
    <p:sldId id="549" r:id="rId275"/>
    <p:sldId id="550" r:id="rId276"/>
    <p:sldId id="551" r:id="rId277"/>
    <p:sldId id="552" r:id="rId278"/>
    <p:sldId id="553" r:id="rId279"/>
    <p:sldId id="554" r:id="rId280"/>
    <p:sldId id="555" r:id="rId281"/>
    <p:sldId id="556" r:id="rId282"/>
    <p:sldId id="557" r:id="rId283"/>
    <p:sldId id="558" r:id="rId284"/>
    <p:sldId id="618" r:id="rId285"/>
    <p:sldId id="560" r:id="rId286"/>
    <p:sldId id="561" r:id="rId287"/>
    <p:sldId id="562" r:id="rId288"/>
    <p:sldId id="563" r:id="rId289"/>
    <p:sldId id="564" r:id="rId290"/>
    <p:sldId id="565" r:id="rId291"/>
    <p:sldId id="566" r:id="rId292"/>
    <p:sldId id="567" r:id="rId293"/>
    <p:sldId id="570" r:id="rId294"/>
    <p:sldId id="571" r:id="rId295"/>
    <p:sldId id="572" r:id="rId296"/>
    <p:sldId id="573" r:id="rId297"/>
    <p:sldId id="574" r:id="rId298"/>
    <p:sldId id="575" r:id="rId299"/>
    <p:sldId id="576" r:id="rId300"/>
    <p:sldId id="577" r:id="rId301"/>
    <p:sldId id="578" r:id="rId302"/>
    <p:sldId id="579" r:id="rId303"/>
    <p:sldId id="580" r:id="rId304"/>
    <p:sldId id="581" r:id="rId305"/>
    <p:sldId id="582" r:id="rId306"/>
    <p:sldId id="583" r:id="rId307"/>
    <p:sldId id="584" r:id="rId308"/>
    <p:sldId id="585" r:id="rId309"/>
    <p:sldId id="586" r:id="rId310"/>
    <p:sldId id="587" r:id="rId311"/>
    <p:sldId id="588" r:id="rId312"/>
    <p:sldId id="589" r:id="rId313"/>
    <p:sldId id="590" r:id="rId314"/>
    <p:sldId id="591" r:id="rId315"/>
    <p:sldId id="592" r:id="rId316"/>
    <p:sldId id="593" r:id="rId317"/>
    <p:sldId id="594" r:id="rId318"/>
    <p:sldId id="595" r:id="rId319"/>
    <p:sldId id="596" r:id="rId320"/>
    <p:sldId id="597" r:id="rId321"/>
    <p:sldId id="598" r:id="rId322"/>
    <p:sldId id="599" r:id="rId323"/>
    <p:sldId id="602" r:id="rId324"/>
    <p:sldId id="603" r:id="rId325"/>
    <p:sldId id="604" r:id="rId326"/>
    <p:sldId id="605" r:id="rId327"/>
    <p:sldId id="606" r:id="rId328"/>
    <p:sldId id="607" r:id="rId329"/>
    <p:sldId id="619" r:id="rId330"/>
    <p:sldId id="620" r:id="rId331"/>
    <p:sldId id="621" r:id="rId332"/>
    <p:sldId id="622" r:id="rId333"/>
    <p:sldId id="623" r:id="rId334"/>
    <p:sldId id="624" r:id="rId335"/>
    <p:sldId id="625" r:id="rId336"/>
    <p:sldId id="626" r:id="rId337"/>
    <p:sldId id="627" r:id="rId338"/>
    <p:sldId id="628" r:id="rId339"/>
    <p:sldId id="629" r:id="rId340"/>
    <p:sldId id="630" r:id="rId341"/>
    <p:sldId id="631" r:id="rId342"/>
    <p:sldId id="860" r:id="rId343"/>
    <p:sldId id="861" r:id="rId344"/>
    <p:sldId id="862" r:id="rId345"/>
    <p:sldId id="632" r:id="rId346"/>
    <p:sldId id="633" r:id="rId347"/>
    <p:sldId id="634" r:id="rId348"/>
    <p:sldId id="635" r:id="rId349"/>
    <p:sldId id="636" r:id="rId350"/>
    <p:sldId id="637" r:id="rId351"/>
    <p:sldId id="638" r:id="rId352"/>
    <p:sldId id="639" r:id="rId353"/>
    <p:sldId id="640" r:id="rId354"/>
    <p:sldId id="641" r:id="rId355"/>
    <p:sldId id="642" r:id="rId356"/>
    <p:sldId id="643" r:id="rId357"/>
    <p:sldId id="644" r:id="rId358"/>
    <p:sldId id="645" r:id="rId359"/>
    <p:sldId id="646" r:id="rId360"/>
    <p:sldId id="647" r:id="rId361"/>
    <p:sldId id="648" r:id="rId362"/>
    <p:sldId id="649" r:id="rId363"/>
    <p:sldId id="650" r:id="rId364"/>
    <p:sldId id="651" r:id="rId365"/>
    <p:sldId id="652" r:id="rId366"/>
    <p:sldId id="653" r:id="rId367"/>
    <p:sldId id="654" r:id="rId368"/>
    <p:sldId id="655" r:id="rId369"/>
    <p:sldId id="656" r:id="rId370"/>
    <p:sldId id="657" r:id="rId371"/>
    <p:sldId id="658" r:id="rId372"/>
    <p:sldId id="659" r:id="rId373"/>
    <p:sldId id="660" r:id="rId374"/>
    <p:sldId id="661" r:id="rId375"/>
    <p:sldId id="662" r:id="rId376"/>
    <p:sldId id="663" r:id="rId377"/>
    <p:sldId id="664" r:id="rId378"/>
    <p:sldId id="665" r:id="rId379"/>
    <p:sldId id="666" r:id="rId380"/>
    <p:sldId id="667" r:id="rId381"/>
    <p:sldId id="668" r:id="rId382"/>
    <p:sldId id="669" r:id="rId383"/>
    <p:sldId id="670" r:id="rId384"/>
    <p:sldId id="671" r:id="rId385"/>
    <p:sldId id="672" r:id="rId386"/>
    <p:sldId id="673" r:id="rId387"/>
    <p:sldId id="674" r:id="rId388"/>
    <p:sldId id="859" r:id="rId389"/>
    <p:sldId id="675" r:id="rId390"/>
    <p:sldId id="676" r:id="rId391"/>
    <p:sldId id="677" r:id="rId392"/>
    <p:sldId id="678" r:id="rId393"/>
    <p:sldId id="679" r:id="rId394"/>
    <p:sldId id="680" r:id="rId395"/>
    <p:sldId id="681" r:id="rId396"/>
    <p:sldId id="682" r:id="rId397"/>
    <p:sldId id="683" r:id="rId398"/>
    <p:sldId id="684" r:id="rId399"/>
    <p:sldId id="685" r:id="rId400"/>
    <p:sldId id="686" r:id="rId401"/>
    <p:sldId id="687" r:id="rId402"/>
    <p:sldId id="688" r:id="rId403"/>
    <p:sldId id="689" r:id="rId404"/>
    <p:sldId id="690" r:id="rId405"/>
    <p:sldId id="691" r:id="rId406"/>
    <p:sldId id="692" r:id="rId407"/>
    <p:sldId id="693" r:id="rId408"/>
    <p:sldId id="694" r:id="rId409"/>
    <p:sldId id="695" r:id="rId410"/>
    <p:sldId id="696" r:id="rId411"/>
    <p:sldId id="697" r:id="rId412"/>
    <p:sldId id="698" r:id="rId413"/>
    <p:sldId id="699" r:id="rId414"/>
    <p:sldId id="700" r:id="rId415"/>
    <p:sldId id="701" r:id="rId416"/>
    <p:sldId id="702" r:id="rId417"/>
    <p:sldId id="703" r:id="rId418"/>
    <p:sldId id="704" r:id="rId419"/>
    <p:sldId id="705" r:id="rId420"/>
    <p:sldId id="707" r:id="rId421"/>
    <p:sldId id="708" r:id="rId422"/>
    <p:sldId id="864" r:id="rId423"/>
    <p:sldId id="709" r:id="rId424"/>
    <p:sldId id="710" r:id="rId425"/>
    <p:sldId id="711" r:id="rId426"/>
    <p:sldId id="712" r:id="rId427"/>
    <p:sldId id="713" r:id="rId428"/>
    <p:sldId id="714" r:id="rId429"/>
    <p:sldId id="715" r:id="rId430"/>
    <p:sldId id="716" r:id="rId431"/>
    <p:sldId id="717" r:id="rId432"/>
    <p:sldId id="718" r:id="rId433"/>
    <p:sldId id="719" r:id="rId434"/>
    <p:sldId id="720" r:id="rId435"/>
    <p:sldId id="721" r:id="rId436"/>
    <p:sldId id="722" r:id="rId437"/>
    <p:sldId id="723" r:id="rId438"/>
    <p:sldId id="724" r:id="rId439"/>
    <p:sldId id="725" r:id="rId440"/>
    <p:sldId id="726" r:id="rId441"/>
    <p:sldId id="727" r:id="rId442"/>
    <p:sldId id="728" r:id="rId443"/>
    <p:sldId id="729" r:id="rId444"/>
    <p:sldId id="730" r:id="rId445"/>
    <p:sldId id="731" r:id="rId446"/>
    <p:sldId id="732" r:id="rId447"/>
    <p:sldId id="733" r:id="rId448"/>
    <p:sldId id="734" r:id="rId449"/>
    <p:sldId id="735" r:id="rId450"/>
    <p:sldId id="736" r:id="rId451"/>
    <p:sldId id="737" r:id="rId452"/>
    <p:sldId id="738" r:id="rId453"/>
    <p:sldId id="739" r:id="rId454"/>
    <p:sldId id="740" r:id="rId455"/>
    <p:sldId id="741" r:id="rId456"/>
    <p:sldId id="742" r:id="rId457"/>
    <p:sldId id="743" r:id="rId458"/>
    <p:sldId id="744" r:id="rId459"/>
    <p:sldId id="745" r:id="rId460"/>
    <p:sldId id="746" r:id="rId461"/>
    <p:sldId id="747" r:id="rId462"/>
    <p:sldId id="748" r:id="rId463"/>
    <p:sldId id="749" r:id="rId464"/>
    <p:sldId id="750" r:id="rId465"/>
    <p:sldId id="751" r:id="rId466"/>
    <p:sldId id="752" r:id="rId467"/>
    <p:sldId id="753" r:id="rId468"/>
    <p:sldId id="754" r:id="rId469"/>
    <p:sldId id="755" r:id="rId470"/>
    <p:sldId id="756" r:id="rId471"/>
    <p:sldId id="757" r:id="rId472"/>
    <p:sldId id="758" r:id="rId473"/>
    <p:sldId id="759" r:id="rId474"/>
    <p:sldId id="760" r:id="rId475"/>
    <p:sldId id="761" r:id="rId476"/>
    <p:sldId id="762" r:id="rId477"/>
    <p:sldId id="763" r:id="rId478"/>
    <p:sldId id="764" r:id="rId479"/>
    <p:sldId id="765" r:id="rId480"/>
    <p:sldId id="766" r:id="rId481"/>
    <p:sldId id="767" r:id="rId482"/>
    <p:sldId id="768" r:id="rId483"/>
    <p:sldId id="769" r:id="rId484"/>
    <p:sldId id="770" r:id="rId485"/>
    <p:sldId id="771" r:id="rId486"/>
    <p:sldId id="772" r:id="rId487"/>
    <p:sldId id="773" r:id="rId488"/>
    <p:sldId id="774" r:id="rId489"/>
    <p:sldId id="775" r:id="rId490"/>
    <p:sldId id="776" r:id="rId491"/>
    <p:sldId id="777" r:id="rId492"/>
    <p:sldId id="778" r:id="rId493"/>
    <p:sldId id="779" r:id="rId494"/>
    <p:sldId id="780" r:id="rId495"/>
    <p:sldId id="781" r:id="rId496"/>
    <p:sldId id="782" r:id="rId497"/>
    <p:sldId id="783" r:id="rId498"/>
    <p:sldId id="784" r:id="rId499"/>
    <p:sldId id="785" r:id="rId500"/>
    <p:sldId id="786" r:id="rId501"/>
    <p:sldId id="787" r:id="rId502"/>
    <p:sldId id="788" r:id="rId503"/>
    <p:sldId id="789" r:id="rId504"/>
    <p:sldId id="790" r:id="rId505"/>
    <p:sldId id="791" r:id="rId506"/>
    <p:sldId id="792" r:id="rId507"/>
    <p:sldId id="793" r:id="rId508"/>
    <p:sldId id="794" r:id="rId509"/>
    <p:sldId id="795" r:id="rId510"/>
    <p:sldId id="796" r:id="rId511"/>
    <p:sldId id="797" r:id="rId512"/>
    <p:sldId id="798" r:id="rId513"/>
    <p:sldId id="799" r:id="rId514"/>
    <p:sldId id="800" r:id="rId515"/>
    <p:sldId id="801" r:id="rId516"/>
    <p:sldId id="802" r:id="rId517"/>
    <p:sldId id="803" r:id="rId518"/>
    <p:sldId id="804" r:id="rId519"/>
    <p:sldId id="805" r:id="rId520"/>
    <p:sldId id="806" r:id="rId521"/>
    <p:sldId id="807" r:id="rId522"/>
    <p:sldId id="808" r:id="rId523"/>
    <p:sldId id="809" r:id="rId524"/>
    <p:sldId id="810" r:id="rId525"/>
    <p:sldId id="811" r:id="rId526"/>
    <p:sldId id="812" r:id="rId527"/>
    <p:sldId id="813" r:id="rId528"/>
    <p:sldId id="814" r:id="rId529"/>
    <p:sldId id="815" r:id="rId530"/>
    <p:sldId id="816" r:id="rId531"/>
    <p:sldId id="817" r:id="rId532"/>
    <p:sldId id="818" r:id="rId533"/>
    <p:sldId id="819" r:id="rId534"/>
    <p:sldId id="820" r:id="rId535"/>
    <p:sldId id="821" r:id="rId536"/>
    <p:sldId id="822" r:id="rId537"/>
    <p:sldId id="823" r:id="rId538"/>
    <p:sldId id="824" r:id="rId539"/>
    <p:sldId id="825" r:id="rId540"/>
    <p:sldId id="826" r:id="rId541"/>
    <p:sldId id="827" r:id="rId542"/>
    <p:sldId id="828" r:id="rId543"/>
    <p:sldId id="829" r:id="rId544"/>
    <p:sldId id="830" r:id="rId545"/>
    <p:sldId id="831" r:id="rId546"/>
    <p:sldId id="832" r:id="rId547"/>
    <p:sldId id="833" r:id="rId548"/>
    <p:sldId id="834" r:id="rId549"/>
    <p:sldId id="835" r:id="rId550"/>
    <p:sldId id="836" r:id="rId551"/>
    <p:sldId id="837" r:id="rId552"/>
    <p:sldId id="838" r:id="rId553"/>
    <p:sldId id="839" r:id="rId554"/>
    <p:sldId id="840" r:id="rId555"/>
    <p:sldId id="841" r:id="rId556"/>
    <p:sldId id="842" r:id="rId557"/>
    <p:sldId id="843" r:id="rId558"/>
    <p:sldId id="844" r:id="rId559"/>
    <p:sldId id="845" r:id="rId560"/>
    <p:sldId id="863" r:id="rId561"/>
    <p:sldId id="865" r:id="rId562"/>
    <p:sldId id="846" r:id="rId56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Introduction" id="{A3D14946-8297-4856-B082-4FEFA482017C}">
          <p14:sldIdLst>
            <p14:sldId id="282"/>
            <p14:sldId id="257"/>
            <p14:sldId id="259"/>
            <p14:sldId id="260"/>
            <p14:sldId id="261"/>
            <p14:sldId id="262"/>
            <p14:sldId id="263"/>
            <p14:sldId id="264"/>
            <p14:sldId id="265"/>
            <p14:sldId id="266"/>
            <p14:sldId id="267"/>
            <p14:sldId id="268"/>
            <p14:sldId id="269"/>
            <p14:sldId id="270"/>
            <p14:sldId id="271"/>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1"/>
            <p14:sldId id="402"/>
            <p14:sldId id="403"/>
            <p14:sldId id="404"/>
            <p14:sldId id="405"/>
            <p14:sldId id="406"/>
            <p14:sldId id="407"/>
            <p14:sldId id="409"/>
            <p14:sldId id="410"/>
            <p14:sldId id="411"/>
            <p14:sldId id="412"/>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0"/>
            <p14:sldId id="561"/>
            <p14:sldId id="562"/>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46"/>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6" d="100"/>
          <a:sy n="86" d="100"/>
        </p:scale>
        <p:origin x="-666" y="-90"/>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notesMaster" Target="notesMasters/notesMaster1.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viewProps" Target="viewProp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tableStyles" Target="tableStyles.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presProps" Target="presProp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theme" Target="theme/theme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9/18/2019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37</a:t>
            </a:fld>
            <a:endParaRPr lang="en-IN"/>
          </a:p>
        </p:txBody>
      </p:sp>
    </p:spTree>
    <p:extLst>
      <p:ext uri="{BB962C8B-B14F-4D97-AF65-F5344CB8AC3E}">
        <p14:creationId xmlns=""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230</a:t>
            </a:fld>
            <a:endParaRPr lang="en-IN"/>
          </a:p>
        </p:txBody>
      </p:sp>
    </p:spTree>
    <p:extLst>
      <p:ext uri="{BB962C8B-B14F-4D97-AF65-F5344CB8AC3E}">
        <p14:creationId xmlns="" xmlns:p14="http://schemas.microsoft.com/office/powerpoint/2010/main" val="234639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 xmlns:p14="http://schemas.microsoft.com/office/powerpoint/2010/main" val="41697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 xmlns:p14="http://schemas.microsoft.com/office/powerpoint/2010/main" val="165987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280</a:t>
            </a:fld>
            <a:endParaRPr lang="en-IN"/>
          </a:p>
        </p:txBody>
      </p:sp>
    </p:spTree>
    <p:extLst>
      <p:ext uri="{BB962C8B-B14F-4D97-AF65-F5344CB8AC3E}">
        <p14:creationId xmlns="" xmlns:p14="http://schemas.microsoft.com/office/powerpoint/2010/main" val="348432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 xmlns:p14="http://schemas.microsoft.com/office/powerpoint/2010/main" val="24155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556E8-492E-4E8F-8E7F-7A7787724D01}" type="datetimeFigureOut">
              <a:rPr lang="en-US" smtClean="0"/>
              <a:pPr/>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E556E8-492E-4E8F-8E7F-7A7787724D01}" type="datetimeFigureOut">
              <a:rPr lang="en-US" smtClean="0"/>
              <a:pPr/>
              <a:t>9/18/2019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E556E8-492E-4E8F-8E7F-7A7787724D01}" type="datetimeFigureOut">
              <a:rPr lang="en-US" smtClean="0"/>
              <a:pPr/>
              <a:t>9/18/2019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E556E8-492E-4E8F-8E7F-7A7787724D01}" type="datetimeFigureOut">
              <a:rPr lang="en-US" smtClean="0"/>
              <a:pPr/>
              <a:t>9/18/2019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9/18/2019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9/18/2019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9/18/2019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9/18/2019</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00.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1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4" Type="http://schemas.openxmlformats.org/officeDocument/2006/relationships/image" Target="../media/image106.jpeg"/></Relationships>
</file>

<file path=ppt/slides/_rels/slide3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1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1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jpeg"/></Relationships>
</file>

<file path=ppt/slides/_rels/slide31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314248" y="4334454"/>
            <a:ext cx="3123793" cy="1990149"/>
          </a:xfrm>
          <a:prstGeom prst="rect">
            <a:avLst/>
          </a:prstGeom>
        </p:spPr>
      </p:pic>
    </p:spTree>
    <p:extLst>
      <p:ext uri="{BB962C8B-B14F-4D97-AF65-F5344CB8AC3E}">
        <p14:creationId xmlns="" xmlns:p14="http://schemas.microsoft.com/office/powerpoint/2010/main" val="1508800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 xmlns:p14="http://schemas.microsoft.com/office/powerpoint/2010/main" val="23702938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75406844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 xmlns:p14="http://schemas.microsoft.com/office/powerpoint/2010/main" val="286294799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a:t>
            </a:r>
            <a:r>
              <a:rPr lang="en-US" dirty="0" smtClean="0">
                <a:solidFill>
                  <a:srgbClr val="C41A1A"/>
                </a:solidFill>
              </a:rPr>
              <a:t>192.168.100.26 </a:t>
            </a:r>
            <a:r>
              <a:rPr lang="en-US" dirty="0">
                <a:solidFill>
                  <a:srgbClr val="C41A1A"/>
                </a:solidFill>
              </a:rPr>
              <a:t>-</a:t>
            </a:r>
            <a:r>
              <a:rPr lang="en-US" dirty="0" smtClean="0">
                <a:solidFill>
                  <a:srgbClr val="C41A1A"/>
                </a:solidFill>
              </a:rPr>
              <a:t>usaleel </a:t>
            </a:r>
            <a:r>
              <a:rPr lang="en-US" dirty="0">
                <a:solidFill>
                  <a:srgbClr val="C41A1A"/>
                </a:solidFill>
              </a:rPr>
              <a:t>-</a:t>
            </a:r>
            <a:r>
              <a:rPr lang="en-US" dirty="0" smtClean="0">
                <a:solidFill>
                  <a:srgbClr val="C41A1A"/>
                </a:solidFill>
              </a:rPr>
              <a:t>psaleel </a:t>
            </a:r>
            <a:r>
              <a:rPr lang="en-US" dirty="0">
                <a:solidFill>
                  <a:srgbClr val="C41A1A"/>
                </a:solidFill>
              </a:rPr>
              <a:t>db_name &gt; </a:t>
            </a:r>
            <a:r>
              <a:rPr lang="en-US" dirty="0" smtClean="0">
                <a:solidFill>
                  <a:srgbClr val="C41A1A"/>
                </a:solidFill>
              </a:rPr>
              <a:t>db_backup.sql</a:t>
            </a:r>
          </a:p>
          <a:p>
            <a:pPr marL="342900" indent="-342900">
              <a:buFont typeface="Arial" panose="020B0604020202020204" pitchFamily="34" charset="0"/>
              <a:buChar char="•"/>
            </a:pPr>
            <a:endParaRPr lang="en-US" dirty="0" smtClean="0">
              <a:solidFill>
                <a:srgbClr val="C41A1A"/>
              </a:solidFill>
            </a:endParaRPr>
          </a:p>
          <a:p>
            <a:pPr marL="342900" indent="-342900">
              <a:buFont typeface="Arial" panose="020B0604020202020204" pitchFamily="34" charset="0"/>
              <a:buChar char="•"/>
            </a:pPr>
            <a:r>
              <a:rPr lang="en-US" dirty="0" smtClean="0">
                <a:solidFill>
                  <a:srgbClr val="C41A1A"/>
                </a:solidFill>
              </a:rPr>
              <a:t>mysqldump </a:t>
            </a:r>
            <a:r>
              <a:rPr lang="en-US" dirty="0" smtClean="0">
                <a:solidFill>
                  <a:srgbClr val="0070C0"/>
                </a:solidFill>
              </a:rPr>
              <a:t>--column-statistics=0  </a:t>
            </a:r>
            <a:r>
              <a:rPr lang="en-US" dirty="0" smtClean="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 xmlns:p14="http://schemas.microsoft.com/office/powerpoint/2010/main" val="168177334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 xmlns:p14="http://schemas.microsoft.com/office/powerpoint/2010/main" val="40440901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8115597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smtClean="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a:t>
            </a:r>
            <a:r>
              <a:rPr lang="en-US" sz="2000" dirty="0" smtClean="0">
                <a:latin typeface="Calibri" panose="020F0502020204030204" pitchFamily="34" charset="0"/>
                <a:ea typeface="Calibri" panose="020F0502020204030204" pitchFamily="34" charset="0"/>
                <a:cs typeface="Times New Roman" panose="02020603050405020304" pitchFamily="18" charset="0"/>
              </a:rPr>
              <a:t>used to </a:t>
            </a:r>
            <a:r>
              <a:rPr lang="en-US" sz="2000" dirty="0">
                <a:latin typeface="Calibri" panose="020F0502020204030204" pitchFamily="34" charset="0"/>
                <a:ea typeface="Calibri" panose="020F0502020204030204" pitchFamily="34" charset="0"/>
                <a:cs typeface="Times New Roman" panose="02020603050405020304" pitchFamily="18" charset="0"/>
              </a:rPr>
              <a:t>retrieve</a:t>
            </a:r>
            <a:r>
              <a:rPr lang="en-US" sz="2000" dirty="0" smtClean="0">
                <a:latin typeface="Calibri" panose="020F0502020204030204" pitchFamily="34" charset="0"/>
                <a:ea typeface="Calibri" panose="020F0502020204030204" pitchFamily="34" charset="0"/>
                <a:cs typeface="Times New Roman" panose="02020603050405020304" pitchFamily="18" charset="0"/>
              </a:rPr>
              <a:t>, insert, update and </a:t>
            </a:r>
            <a:r>
              <a:rPr lang="en-US" sz="2000" dirty="0">
                <a:latin typeface="Calibri" panose="020F0502020204030204" pitchFamily="34" charset="0"/>
                <a:ea typeface="Calibri" panose="020F0502020204030204" pitchFamily="34" charset="0"/>
                <a:cs typeface="Times New Roman" panose="02020603050405020304" pitchFamily="18" charset="0"/>
              </a:rPr>
              <a:t>delete</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data </a:t>
            </a:r>
            <a:r>
              <a:rPr lang="en-US" sz="2000" dirty="0" smtClean="0">
                <a:latin typeface="Calibri" panose="020F0502020204030204" pitchFamily="34" charset="0"/>
                <a:ea typeface="Calibri" panose="020F0502020204030204" pitchFamily="34" charset="0"/>
                <a:cs typeface="Times New Roman" panose="02020603050405020304" pitchFamily="18" charset="0"/>
              </a:rPr>
              <a:t>in/from </a:t>
            </a:r>
            <a:r>
              <a:rPr lang="en-US" sz="2000" dirty="0">
                <a:latin typeface="Calibri" panose="020F0502020204030204" pitchFamily="34" charset="0"/>
                <a:ea typeface="Calibri" panose="020F0502020204030204" pitchFamily="34" charset="0"/>
                <a:cs typeface="Times New Roman" panose="02020603050405020304" pitchFamily="18" charset="0"/>
              </a:rPr>
              <a:t>database.</a:t>
            </a:r>
          </a:p>
        </p:txBody>
      </p:sp>
    </p:spTree>
    <p:extLst>
      <p:ext uri="{BB962C8B-B14F-4D97-AF65-F5344CB8AC3E}">
        <p14:creationId xmlns="" xmlns:p14="http://schemas.microsoft.com/office/powerpoint/2010/main" val="348632887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smtClean="0"/>
              <a:t>Insert :- </a:t>
            </a:r>
            <a:r>
              <a:rPr lang="en-US" sz="2000" dirty="0"/>
              <a:t>To insert data into a MySQL table, you would need to use the </a:t>
            </a:r>
            <a:r>
              <a:rPr lang="en-US" sz="2000" dirty="0" smtClean="0"/>
              <a:t>INSERT </a:t>
            </a:r>
            <a:r>
              <a:rPr lang="en-US" sz="2000" dirty="0"/>
              <a:t>INTO command. You can </a:t>
            </a:r>
            <a:r>
              <a:rPr lang="en-US" sz="2000" dirty="0" smtClean="0"/>
              <a:t>INSERT data </a:t>
            </a:r>
            <a:r>
              <a:rPr lang="en-US" sz="2000" dirty="0"/>
              <a:t>into the MySQL table by using the mysql&gt; prompt or by using any programming language</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smtClean="0"/>
              <a:t>Update :- </a:t>
            </a:r>
            <a:r>
              <a:rPr lang="en-US" sz="2000" dirty="0"/>
              <a:t>We use the UPDATE statement to update existing data in a table. We can use the UPDATE statement to change column values of a single row, a group of rows, or all rows in a table</a:t>
            </a:r>
            <a:r>
              <a:rPr lang="en-US" sz="2000" dirty="0" smtClean="0"/>
              <a:t>. </a:t>
            </a:r>
            <a:r>
              <a:rPr lang="en-US" sz="2000" dirty="0"/>
              <a:t>You can </a:t>
            </a:r>
            <a:r>
              <a:rPr lang="en-US" sz="2000" dirty="0" smtClean="0"/>
              <a:t>UPDATE data in MySQL </a:t>
            </a:r>
            <a:r>
              <a:rPr lang="en-US" sz="2000" dirty="0"/>
              <a:t>table by using the mysql&gt; prompt or by using any programming language</a:t>
            </a:r>
            <a:r>
              <a:rPr lang="en-US" sz="2000" dirty="0" smtClean="0"/>
              <a:t>.</a:t>
            </a:r>
            <a:endParaRPr lang="en-US" sz="2000" dirty="0"/>
          </a:p>
        </p:txBody>
      </p:sp>
    </p:spTree>
    <p:extLst>
      <p:ext uri="{BB962C8B-B14F-4D97-AF65-F5344CB8AC3E}">
        <p14:creationId xmlns="" xmlns:p14="http://schemas.microsoft.com/office/powerpoint/2010/main" val="586251304"/>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smtClean="0"/>
              <a:t>Delete :- </a:t>
            </a:r>
            <a:r>
              <a:rPr lang="en-US" sz="2000" dirty="0"/>
              <a:t>We use the </a:t>
            </a:r>
            <a:r>
              <a:rPr lang="en-US" sz="2000" dirty="0" smtClean="0"/>
              <a:t>DELETE statement </a:t>
            </a:r>
            <a:r>
              <a:rPr lang="en-US" sz="2000" dirty="0"/>
              <a:t>to </a:t>
            </a:r>
            <a:r>
              <a:rPr lang="en-US" sz="2000" dirty="0" smtClean="0"/>
              <a:t>delete existing </a:t>
            </a:r>
            <a:r>
              <a:rPr lang="en-US" sz="2000" dirty="0"/>
              <a:t>data in a table. We can use the </a:t>
            </a:r>
            <a:r>
              <a:rPr lang="en-US" sz="2000" dirty="0" smtClean="0"/>
              <a:t>DELETE statement </a:t>
            </a:r>
            <a:r>
              <a:rPr lang="en-US" sz="2000" dirty="0"/>
              <a:t>to </a:t>
            </a:r>
            <a:r>
              <a:rPr lang="en-US" sz="2000" dirty="0" smtClean="0"/>
              <a:t>delete a </a:t>
            </a:r>
            <a:r>
              <a:rPr lang="en-US" sz="2000" dirty="0"/>
              <a:t>single row, a group of rows, or all rows in a table. You can </a:t>
            </a:r>
            <a:r>
              <a:rPr lang="en-US" sz="2000" dirty="0" smtClean="0"/>
              <a:t>DELETE data from the </a:t>
            </a:r>
            <a:r>
              <a:rPr lang="en-US" sz="2000" dirty="0"/>
              <a:t>MySQL table by using the mysql&gt; prompt or by using any programming language.</a:t>
            </a:r>
          </a:p>
          <a:p>
            <a:pPr marL="342900" indent="-342900">
              <a:buFont typeface="Arial" panose="020B0604020202020204" pitchFamily="34" charset="0"/>
              <a:buChar char="•"/>
            </a:pPr>
            <a:endParaRPr lang="en-IN"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a:t>
            </a:r>
            <a:r>
              <a:rPr lang="en-IN" sz="2000" dirty="0" smtClean="0"/>
              <a:t>:- </a:t>
            </a:r>
            <a:r>
              <a:rPr lang="en-US" sz="2000" dirty="0"/>
              <a:t>The </a:t>
            </a:r>
            <a:r>
              <a:rPr lang="en-US" sz="2000" dirty="0" smtClean="0"/>
              <a:t>SELECT</a:t>
            </a:r>
            <a:r>
              <a:rPr lang="en-US" sz="2000" dirty="0"/>
              <a:t> command is used to fetch data from the MySQL database</a:t>
            </a:r>
            <a:r>
              <a:rPr lang="en-US" sz="2000" dirty="0" smtClean="0"/>
              <a:t>. </a:t>
            </a:r>
            <a:r>
              <a:rPr lang="en-US" sz="2000" dirty="0"/>
              <a:t>You can </a:t>
            </a:r>
            <a:r>
              <a:rPr lang="en-US" sz="2000" dirty="0" smtClean="0"/>
              <a:t>fetch data </a:t>
            </a:r>
            <a:r>
              <a:rPr lang="en-US" sz="2000" dirty="0"/>
              <a:t>from the MySQL table by using the mysql&gt; prompt or by using any programming language.</a:t>
            </a:r>
          </a:p>
        </p:txBody>
      </p:sp>
    </p:spTree>
    <p:extLst>
      <p:ext uri="{BB962C8B-B14F-4D97-AF65-F5344CB8AC3E}">
        <p14:creationId xmlns="" xmlns:p14="http://schemas.microsoft.com/office/powerpoint/2010/main" val="465301402"/>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 xmlns:p14="http://schemas.microsoft.com/office/powerpoint/2010/main" val="1092892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 xmlns:p14="http://schemas.microsoft.com/office/powerpoint/2010/main" val="2285136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1689213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a:t>
            </a:r>
            <a:r>
              <a:rPr lang="en-IN" sz="2000" dirty="0" smtClean="0">
                <a:solidFill>
                  <a:srgbClr val="0077AA"/>
                </a:solidFill>
                <a:latin typeface="Liberation Mono"/>
              </a:rPr>
              <a:t>[ (</a:t>
            </a:r>
            <a:r>
              <a:rPr lang="en-IN" sz="2000" dirty="0">
                <a:solidFill>
                  <a:srgbClr val="0077AA"/>
                </a:solidFill>
                <a:latin typeface="Liberation Mono"/>
              </a:rPr>
              <a:t>col_name</a:t>
            </a:r>
            <a:r>
              <a:rPr lang="en-IN" sz="2000" dirty="0" smtClean="0">
                <a:solidFill>
                  <a:srgbClr val="0077AA"/>
                </a:solidFill>
                <a:latin typeface="Liberation Mono"/>
              </a:rPr>
              <a:t>,...) ] </a:t>
            </a:r>
            <a:r>
              <a:rPr lang="en-IN" sz="2000" dirty="0">
                <a:solidFill>
                  <a:srgbClr val="0077AA"/>
                </a:solidFill>
                <a:latin typeface="Liberation Mono"/>
              </a:rPr>
              <a:t>{VALUES | VALUE} ({expr | DEFAULT}, ...) , (...), ... </a:t>
            </a:r>
            <a:r>
              <a:rPr lang="en-IN" sz="2000" dirty="0" smtClean="0">
                <a:solidFill>
                  <a:srgbClr val="0077AA"/>
                </a:solidFill>
                <a:latin typeface="Liberation Mono"/>
              </a:rPr>
              <a:t>[ ON </a:t>
            </a:r>
            <a:r>
              <a:rPr lang="en-IN" sz="2000" dirty="0">
                <a:solidFill>
                  <a:srgbClr val="0077AA"/>
                </a:solidFill>
                <a:latin typeface="Liberation Mono"/>
              </a:rPr>
              <a:t>DUPLICATE KEY UPDATE </a:t>
            </a:r>
            <a:r>
              <a:rPr lang="en-IN" sz="2000" dirty="0" smtClean="0">
                <a:solidFill>
                  <a:srgbClr val="0077AA"/>
                </a:solidFill>
                <a:latin typeface="Liberation Mono"/>
              </a:rPr>
              <a:t>assignment_list ]</a:t>
            </a:r>
            <a:endParaRPr lang="en-US" sz="2000" dirty="0">
              <a:solidFill>
                <a:srgbClr val="0077AA"/>
              </a:solidFill>
              <a:latin typeface="Liberation Mono"/>
            </a:endParaRPr>
          </a:p>
        </p:txBody>
      </p:sp>
      <p:sp>
        <p:nvSpPr>
          <p:cNvPr id="6" name="Rectangle 5"/>
          <p:cNvSpPr/>
          <p:nvPr/>
        </p:nvSpPr>
        <p:spPr>
          <a:xfrm>
            <a:off x="1599992" y="2340114"/>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a:stretch>
            <a:fillRect/>
          </a:stretch>
        </p:blipFill>
        <p:spPr>
          <a:xfrm>
            <a:off x="1676182" y="5027710"/>
            <a:ext cx="8897814" cy="724264"/>
          </a:xfrm>
          <a:prstGeom prst="rect">
            <a:avLst/>
          </a:prstGeom>
        </p:spPr>
      </p:pic>
    </p:spTree>
    <p:extLst>
      <p:ext uri="{BB962C8B-B14F-4D97-AF65-F5344CB8AC3E}">
        <p14:creationId xmlns="" xmlns:p14="http://schemas.microsoft.com/office/powerpoint/2010/main" val="13762705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82665822"/>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1599992" y="3389531"/>
            <a:ext cx="8990430" cy="400050"/>
          </a:xfrm>
          <a:prstGeom prst="rect">
            <a:avLst/>
          </a:prstGeom>
        </p:spPr>
      </p:pic>
    </p:spTree>
    <p:extLst>
      <p:ext uri="{BB962C8B-B14F-4D97-AF65-F5344CB8AC3E}">
        <p14:creationId xmlns="" xmlns:p14="http://schemas.microsoft.com/office/powerpoint/2010/main" val="273690410"/>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 xmlns:p14="http://schemas.microsoft.com/office/powerpoint/2010/main" val="744516365"/>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 xmlns:p14="http://schemas.microsoft.com/office/powerpoint/2010/main" val="1287666015"/>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828562" y="4814386"/>
            <a:ext cx="6010672"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 xmlns:p14="http://schemas.microsoft.com/office/powerpoint/2010/main" val="42805607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289377027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 xmlns:p14="http://schemas.microsoft.com/office/powerpoint/2010/main" val="418682776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5980950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761859" y="2209800"/>
            <a:ext cx="1219041" cy="1685178"/>
          </a:xfrm>
          <a:prstGeom prst="rect">
            <a:avLst/>
          </a:prstGeom>
        </p:spPr>
      </p:pic>
      <p:sp>
        <p:nvSpPr>
          <p:cNvPr id="3" name="Rectangle 2"/>
          <p:cNvSpPr/>
          <p:nvPr/>
        </p:nvSpPr>
        <p:spPr>
          <a:xfrm>
            <a:off x="1752372" y="152400"/>
            <a:ext cx="8609479"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5" name="Rectangle 4"/>
          <p:cNvSpPr/>
          <p:nvPr/>
        </p:nvSpPr>
        <p:spPr>
          <a:xfrm>
            <a:off x="1752372" y="4133672"/>
            <a:ext cx="8609479" cy="1200329"/>
          </a:xfrm>
          <a:prstGeom prst="rect">
            <a:avLst/>
          </a:prstGeom>
        </p:spPr>
        <p:txBody>
          <a:bodyPr wrap="square">
            <a:spAutoFit/>
          </a:bodyPr>
          <a:lstStyle/>
          <a:p>
            <a:r>
              <a:rPr lang="en-US" dirty="0">
                <a:solidFill>
                  <a:srgbClr val="222222"/>
                </a:solidFill>
                <a:latin typeface="arial" panose="020B0604020202020204" pitchFamily="34" charset="0"/>
              </a:rPr>
              <a:t>The most simple answer is we </a:t>
            </a:r>
            <a:r>
              <a:rPr lang="en-US" b="1" dirty="0">
                <a:solidFill>
                  <a:srgbClr val="222222"/>
                </a:solidFill>
                <a:latin typeface="arial" panose="020B0604020202020204" pitchFamily="34" charset="0"/>
              </a:rPr>
              <a:t>need databases</a:t>
            </a:r>
            <a:r>
              <a:rPr lang="en-US" dirty="0">
                <a:solidFill>
                  <a:srgbClr val="222222"/>
                </a:solidFill>
                <a:latin typeface="arial" panose="020B0604020202020204" pitchFamily="34" charset="0"/>
              </a:rPr>
              <a:t> b/c they organize data in a manner which allows us to query data, sort data, and manipulate data in various ways. </a:t>
            </a:r>
            <a:r>
              <a:rPr lang="en-US" dirty="0" smtClean="0">
                <a:solidFill>
                  <a:srgbClr val="222222"/>
                </a:solidFill>
                <a:latin typeface="arial" panose="020B0604020202020204" pitchFamily="34" charset="0"/>
              </a:rPr>
              <a:t>We</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need</a:t>
            </a:r>
            <a:r>
              <a:rPr lang="en-US" dirty="0">
                <a:solidFill>
                  <a:srgbClr val="222222"/>
                </a:solidFill>
                <a:latin typeface="arial" panose="020B0604020202020204" pitchFamily="34" charset="0"/>
              </a:rPr>
              <a:t> some way to collect, store, retrieve, </a:t>
            </a:r>
            <a:r>
              <a:rPr lang="en-US" dirty="0" smtClean="0">
                <a:solidFill>
                  <a:srgbClr val="222222"/>
                </a:solidFill>
                <a:latin typeface="arial" panose="020B0604020202020204" pitchFamily="34" charset="0"/>
              </a:rPr>
              <a:t>sort, and </a:t>
            </a:r>
            <a:r>
              <a:rPr lang="en-US" dirty="0">
                <a:solidFill>
                  <a:srgbClr val="222222"/>
                </a:solidFill>
                <a:latin typeface="arial" panose="020B0604020202020204" pitchFamily="34" charset="0"/>
              </a:rPr>
              <a:t>manipulate the data of the world. </a:t>
            </a:r>
            <a:r>
              <a:rPr lang="en-US" b="1" dirty="0">
                <a:solidFill>
                  <a:srgbClr val="222222"/>
                </a:solidFill>
                <a:latin typeface="arial" panose="020B0604020202020204" pitchFamily="34" charset="0"/>
              </a:rPr>
              <a:t>Databases</a:t>
            </a:r>
            <a:r>
              <a:rPr lang="en-US" dirty="0">
                <a:solidFill>
                  <a:srgbClr val="222222"/>
                </a:solidFill>
                <a:latin typeface="arial" panose="020B0604020202020204" pitchFamily="34" charset="0"/>
              </a:rPr>
              <a:t> allow us to do this.</a:t>
            </a:r>
            <a:endParaRPr lang="en-US" dirty="0"/>
          </a:p>
        </p:txBody>
      </p:sp>
    </p:spTree>
    <p:extLst>
      <p:ext uri="{BB962C8B-B14F-4D97-AF65-F5344CB8AC3E}">
        <p14:creationId xmlns="" xmlns:p14="http://schemas.microsoft.com/office/powerpoint/2010/main" val="239324491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 xmlns:p14="http://schemas.microsoft.com/office/powerpoint/2010/main" val="38507370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 xmlns:p14="http://schemas.microsoft.com/office/powerpoint/2010/main" val="26535628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46932828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 xmlns:a16="http://schemas.microsoft.com/office/drawing/2014/main" val="20000"/>
                    </a:ext>
                  </a:extLst>
                </a:gridCol>
                <a:gridCol w="1807646">
                  <a:extLst>
                    <a:ext uri="{9D8B030D-6E8A-4147-A177-3AD203B41FA5}">
                      <a16:colId xmlns="" xmlns:a16="http://schemas.microsoft.com/office/drawing/2014/main" val="20001"/>
                    </a:ext>
                  </a:extLst>
                </a:gridCol>
                <a:gridCol w="2164831">
                  <a:extLst>
                    <a:ext uri="{9D8B030D-6E8A-4147-A177-3AD203B41FA5}">
                      <a16:colId xmlns="" xmlns:a16="http://schemas.microsoft.com/office/drawing/2014/main" val="20002"/>
                    </a:ext>
                  </a:extLst>
                </a:gridCol>
                <a:gridCol w="2404965">
                  <a:extLst>
                    <a:ext uri="{9D8B030D-6E8A-4147-A177-3AD203B41FA5}">
                      <a16:colId xmlns=""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231019177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 xmlns:a16="http://schemas.microsoft.com/office/drawing/2014/main" val="20000"/>
                    </a:ext>
                  </a:extLst>
                </a:gridCol>
                <a:gridCol w="892792">
                  <a:extLst>
                    <a:ext uri="{9D8B030D-6E8A-4147-A177-3AD203B41FA5}">
                      <a16:colId xmlns="" xmlns:a16="http://schemas.microsoft.com/office/drawing/2014/main" val="20001"/>
                    </a:ext>
                  </a:extLst>
                </a:gridCol>
                <a:gridCol w="1011960">
                  <a:extLst>
                    <a:ext uri="{9D8B030D-6E8A-4147-A177-3AD203B41FA5}">
                      <a16:colId xmlns="" xmlns:a16="http://schemas.microsoft.com/office/drawing/2014/main" val="20002"/>
                    </a:ext>
                  </a:extLst>
                </a:gridCol>
                <a:gridCol w="1373375">
                  <a:extLst>
                    <a:ext uri="{9D8B030D-6E8A-4147-A177-3AD203B41FA5}">
                      <a16:colId xmlns="" xmlns:a16="http://schemas.microsoft.com/office/drawing/2014/main" val="20003"/>
                    </a:ext>
                  </a:extLst>
                </a:gridCol>
                <a:gridCol w="1445658">
                  <a:extLst>
                    <a:ext uri="{9D8B030D-6E8A-4147-A177-3AD203B41FA5}">
                      <a16:colId xmlns=""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 xmlns:a16="http://schemas.microsoft.com/office/drawing/2014/main" val="20000"/>
                    </a:ext>
                  </a:extLst>
                </a:gridCol>
                <a:gridCol w="962401">
                  <a:extLst>
                    <a:ext uri="{9D8B030D-6E8A-4147-A177-3AD203B41FA5}">
                      <a16:colId xmlns="" xmlns:a16="http://schemas.microsoft.com/office/drawing/2014/main" val="20001"/>
                    </a:ext>
                  </a:extLst>
                </a:gridCol>
                <a:gridCol w="1042602">
                  <a:extLst>
                    <a:ext uri="{9D8B030D-6E8A-4147-A177-3AD203B41FA5}">
                      <a16:colId xmlns=""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6658724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 xmlns:p14="http://schemas.microsoft.com/office/powerpoint/2010/main" val="41695674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894654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52632072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 xmlns:p14="http://schemas.microsoft.com/office/powerpoint/2010/main" val="15912433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 xmlns:p14="http://schemas.microsoft.com/office/powerpoint/2010/main" val="31219889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0"/>
                  </a:ext>
                </a:extLst>
              </a:tr>
            </a:tbl>
          </a:graphicData>
        </a:graphic>
      </p:graphicFrame>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 xmlns:p14="http://schemas.microsoft.com/office/powerpoint/2010/main" val="19422947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5942826">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 xmlns:p14="http://schemas.microsoft.com/office/powerpoint/2010/main" val="188248784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 xmlns:p14="http://schemas.microsoft.com/office/powerpoint/2010/main" val="39087562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a:t>
            </a:r>
            <a:r>
              <a:rPr lang="en-US" sz="2000" dirty="0" smtClean="0">
                <a:solidFill>
                  <a:srgbClr val="0077AA"/>
                </a:solidFill>
                <a:latin typeface="Liberation Mono"/>
              </a:rPr>
              <a:t>/ </a:t>
            </a:r>
            <a:r>
              <a:rPr lang="en-US" sz="2000" b="1" i="1" dirty="0" smtClean="0">
                <a:solidFill>
                  <a:srgbClr val="0077AA"/>
                </a:solidFill>
                <a:latin typeface="Liberation Mono"/>
              </a:rPr>
              <a:t>A</a:t>
            </a:r>
            <a:r>
              <a:rPr lang="en-US" sz="2000" baseline="-25000" dirty="0" smtClean="0">
                <a:solidFill>
                  <a:srgbClr val="0077AA"/>
                </a:solidFill>
                <a:latin typeface="Liberation Mono"/>
              </a:rPr>
              <a:t>1</a:t>
            </a:r>
            <a:r>
              <a:rPr lang="en-US" sz="2000" dirty="0" smtClean="0">
                <a:solidFill>
                  <a:srgbClr val="0077AA"/>
                </a:solidFill>
                <a:latin typeface="Liberation Mono"/>
              </a:rPr>
              <a:t> [ [as] alias_name], </a:t>
            </a:r>
            <a:r>
              <a:rPr lang="en-US" sz="2000" b="1" i="1" dirty="0" smtClean="0">
                <a:solidFill>
                  <a:srgbClr val="0077AA"/>
                </a:solidFill>
                <a:latin typeface="Liberation Mono"/>
              </a:rPr>
              <a:t>A</a:t>
            </a:r>
            <a:r>
              <a:rPr lang="en-US" sz="2000" baseline="-25000" dirty="0" smtClean="0">
                <a:solidFill>
                  <a:srgbClr val="0077AA"/>
                </a:solidFill>
                <a:latin typeface="Liberation Mono"/>
              </a:rPr>
              <a:t>2</a:t>
            </a:r>
            <a:r>
              <a:rPr lang="en-US" sz="2000" dirty="0" smtClean="0">
                <a:solidFill>
                  <a:srgbClr val="0077AA"/>
                </a:solidFill>
                <a:latin typeface="Liberation Mono"/>
              </a:rPr>
              <a:t> [ [as] alias_name], expressions [ [as] alias_name],... </a:t>
            </a:r>
            <a:r>
              <a:rPr lang="en-US" sz="2000" dirty="0">
                <a:solidFill>
                  <a:srgbClr val="0077AA"/>
                </a:solidFill>
                <a:latin typeface="Liberation Mono"/>
              </a:rPr>
              <a:t>from </a:t>
            </a:r>
            <a:r>
              <a:rPr lang="en-US" sz="2000" dirty="0" smtClean="0">
                <a:solidFill>
                  <a:srgbClr val="0077AA"/>
                </a:solidFill>
                <a:latin typeface="Liberation Mono"/>
              </a:rPr>
              <a:t>&lt;r&gt;</a:t>
            </a:r>
            <a:endParaRPr lang="en-US" sz="2000" dirty="0">
              <a:solidFill>
                <a:srgbClr val="0077AA"/>
              </a:solidFill>
              <a:latin typeface="Liberation Mono"/>
            </a:endParaRP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WHERE where_condition]</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GROUP BY {col_name | expr | position} [ASC | DESC], ... [WITH ROLLUP]]</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HAVING where_condition</a:t>
            </a:r>
            <a:r>
              <a:rPr lang="en-US" sz="2000" dirty="0" smtClean="0">
                <a:solidFill>
                  <a:srgbClr val="0077AA"/>
                </a:solidFill>
                <a:latin typeface="Liberation Mono"/>
              </a:rPr>
              <a:t>]</a:t>
            </a:r>
          </a:p>
          <a:p>
            <a:pPr>
              <a:lnSpc>
                <a:spcPct val="150000"/>
              </a:lnSpc>
            </a:pPr>
            <a:r>
              <a:rPr lang="en-US" sz="2000" dirty="0" smtClean="0">
                <a:solidFill>
                  <a:srgbClr val="0077AA"/>
                </a:solidFill>
                <a:latin typeface="Liberation Mono"/>
              </a:rPr>
              <a:t> [</a:t>
            </a:r>
            <a:r>
              <a:rPr lang="en-US" sz="2000" dirty="0">
                <a:solidFill>
                  <a:srgbClr val="0077AA"/>
                </a:solidFill>
                <a:latin typeface="Liberation Mono"/>
              </a:rPr>
              <a:t>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 xmlns:p14="http://schemas.microsoft.com/office/powerpoint/2010/main" val="218322335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 xmlns:p14="http://schemas.microsoft.com/office/powerpoint/2010/main" val="236767719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 xmlns:p14="http://schemas.microsoft.com/office/powerpoint/2010/main" val="202258079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 xmlns:p14="http://schemas.microsoft.com/office/powerpoint/2010/main" val="5999451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smtClean="0">
                <a:latin typeface="Liberation Mono"/>
              </a:rPr>
              <a:t>total </a:t>
            </a:r>
            <a:r>
              <a:rPr lang="en-IN" sz="2000" dirty="0" smtClean="0">
                <a:solidFill>
                  <a:srgbClr val="0077AA"/>
                </a:solidFill>
                <a:latin typeface="Arial" panose="020B0604020202020204" pitchFamily="34" charset="0"/>
                <a:ea typeface="Times New Roman" panose="02020603050405020304" pitchFamily="18" charset="0"/>
              </a:rPr>
              <a:t>FROM</a:t>
            </a:r>
            <a:r>
              <a:rPr lang="en-IN" sz="2000" dirty="0" smtClean="0">
                <a:latin typeface="inherit"/>
              </a:rPr>
              <a:t> </a:t>
            </a:r>
            <a:r>
              <a:rPr lang="en-IN" sz="2000" dirty="0" smtClean="0">
                <a:latin typeface="Liberation Mono"/>
              </a:rPr>
              <a:t>orderdetails </a:t>
            </a:r>
            <a:r>
              <a:rPr lang="en-IN" sz="2000" dirty="0" smtClean="0">
                <a:solidFill>
                  <a:srgbClr val="0077AA"/>
                </a:solidFill>
                <a:latin typeface="Arial" panose="020B0604020202020204" pitchFamily="34" charset="0"/>
                <a:ea typeface="Times New Roman" panose="02020603050405020304" pitchFamily="18" charset="0"/>
              </a:rPr>
              <a:t>GROUP</a:t>
            </a:r>
            <a:r>
              <a:rPr lang="en-IN" sz="2000" dirty="0" smtClean="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smtClean="0">
                <a:latin typeface="Liberation Mono"/>
              </a:rPr>
              <a:t>.` </a:t>
            </a:r>
            <a:r>
              <a:rPr lang="en-IN" sz="2000" dirty="0" smtClean="0">
                <a:solidFill>
                  <a:srgbClr val="0077AA"/>
                </a:solidFill>
                <a:latin typeface="Arial" panose="020B0604020202020204" pitchFamily="34" charset="0"/>
                <a:ea typeface="Times New Roman" panose="02020603050405020304" pitchFamily="18" charset="0"/>
              </a:rPr>
              <a:t>HAVING</a:t>
            </a:r>
            <a:r>
              <a:rPr lang="en-IN" sz="2000" dirty="0" smtClean="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 xmlns:p14="http://schemas.microsoft.com/office/powerpoint/2010/main" val="91742774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 xmlns:p14="http://schemas.microsoft.com/office/powerpoint/2010/main" val="233537017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 xmlns:p14="http://schemas.microsoft.com/office/powerpoint/2010/main" val="4169495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 xmlns:p14="http://schemas.microsoft.com/office/powerpoint/2010/main" val="123537432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1752372" y="1721401"/>
            <a:ext cx="7995962" cy="440781"/>
          </a:xfrm>
          <a:prstGeom prst="rect">
            <a:avLst/>
          </a:prstGeom>
        </p:spPr>
      </p:pic>
    </p:spTree>
    <p:extLst>
      <p:ext uri="{BB962C8B-B14F-4D97-AF65-F5344CB8AC3E}">
        <p14:creationId xmlns="" xmlns:p14="http://schemas.microsoft.com/office/powerpoint/2010/main" val="105718492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 xmlns:p14="http://schemas.microsoft.com/office/powerpoint/2010/main" val="16300398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51524340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 xmlns:p14="http://schemas.microsoft.com/office/powerpoint/2010/main" val="19107437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 xmlns:a16="http://schemas.microsoft.com/office/drawing/2014/main" val="20000"/>
                    </a:ext>
                  </a:extLst>
                </a:gridCol>
                <a:gridCol w="5866636">
                  <a:extLst>
                    <a:ext uri="{9D8B030D-6E8A-4147-A177-3AD203B41FA5}">
                      <a16:colId xmlns=""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8"/>
                  </a:ext>
                </a:extLst>
              </a:tr>
            </a:tbl>
          </a:graphicData>
        </a:graphic>
      </p:graphicFrame>
    </p:spTree>
    <p:extLst>
      <p:ext uri="{BB962C8B-B14F-4D97-AF65-F5344CB8AC3E}">
        <p14:creationId xmlns="" xmlns:p14="http://schemas.microsoft.com/office/powerpoint/2010/main" val="384056675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a:stretch>
            <a:fillRect/>
          </a:stretch>
        </p:blipFill>
        <p:spPr>
          <a:xfrm>
            <a:off x="1626012" y="2374647"/>
            <a:ext cx="7552332" cy="341607"/>
          </a:xfrm>
          <a:prstGeom prst="rect">
            <a:avLst/>
          </a:prstGeom>
        </p:spPr>
      </p:pic>
      <p:pic>
        <p:nvPicPr>
          <p:cNvPr id="7" name="Picture 6"/>
          <p:cNvPicPr>
            <a:picLocks noChangeAspect="1"/>
          </p:cNvPicPr>
          <p:nvPr/>
        </p:nvPicPr>
        <p:blipFill>
          <a:blip r:embed="rId3"/>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r>
              <a:rPr lang="en-IN" sz="2000" dirty="0" smtClean="0">
                <a:solidFill>
                  <a:srgbClr val="006C86"/>
                </a:solidFill>
                <a:latin typeface="Arial" panose="020B0604020202020204" pitchFamily="34" charset="0"/>
                <a:cs typeface="Arial" panose="020B0604020202020204" pitchFamily="34" charset="0"/>
              </a:rPr>
              <a:t>. </a:t>
            </a:r>
            <a:r>
              <a:rPr lang="en-IN" sz="2000" smtClean="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 xmlns:p14="http://schemas.microsoft.com/office/powerpoint/2010/main" val="39870325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41589592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04200330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103970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 xmlns:p14="http://schemas.microsoft.com/office/powerpoint/2010/main" val="12595998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 xmlns:p14="http://schemas.microsoft.com/office/powerpoint/2010/main" val="248388955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6152919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 xmlns:p14="http://schemas.microsoft.com/office/powerpoint/2010/main" val="237495811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 xmlns:p14="http://schemas.microsoft.com/office/powerpoint/2010/main" val="10962864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 xmlns:p14="http://schemas.microsoft.com/office/powerpoint/2010/main" val="200980906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676183" y="5729306"/>
            <a:ext cx="5361877" cy="342900"/>
          </a:xfrm>
          <a:prstGeom prst="rect">
            <a:avLst/>
          </a:prstGeom>
        </p:spPr>
      </p:pic>
      <p:pic>
        <p:nvPicPr>
          <p:cNvPr id="7" name="Picture 6"/>
          <p:cNvPicPr>
            <a:picLocks noChangeAspect="1"/>
          </p:cNvPicPr>
          <p:nvPr/>
        </p:nvPicPr>
        <p:blipFill>
          <a:blip r:embed="rId3"/>
          <a:stretch>
            <a:fillRect/>
          </a:stretch>
        </p:blipFill>
        <p:spPr>
          <a:xfrm>
            <a:off x="1752372" y="6215084"/>
            <a:ext cx="4628547" cy="285750"/>
          </a:xfrm>
          <a:prstGeom prst="rect">
            <a:avLst/>
          </a:prstGeom>
        </p:spPr>
      </p:pic>
    </p:spTree>
    <p:extLst>
      <p:ext uri="{BB962C8B-B14F-4D97-AF65-F5344CB8AC3E}">
        <p14:creationId xmlns="" xmlns:p14="http://schemas.microsoft.com/office/powerpoint/2010/main" val="377003863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181661891"/>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AND 1;</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1 OR 1;</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value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SELECT NOT 1;</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 xmlns:p14="http://schemas.microsoft.com/office/powerpoint/2010/main" val="358343868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 xmlns:a16="http://schemas.microsoft.com/office/drawing/2014/main" val="20000"/>
                    </a:ext>
                  </a:extLst>
                </a:gridCol>
                <a:gridCol w="586663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 xmlns:p14="http://schemas.microsoft.com/office/powerpoint/2010/main" val="415958568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68008458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 xmlns:p14="http://schemas.microsoft.com/office/powerpoint/2010/main" val="38205555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
            </a:r>
            <a:r>
              <a:rPr lang="en-IN" sz="2400" i="1" dirty="0" smtClean="0">
                <a:solidFill>
                  <a:srgbClr val="006C86"/>
                </a:solidFill>
                <a:latin typeface="Segoe UI Light" panose="020B0502040204020203" pitchFamily="34" charset="0"/>
                <a:cs typeface="Segoe UI Light" panose="020B0502040204020203" pitchFamily="34" charset="0"/>
              </a:rPr>
              <a:t>attributes(</a:t>
            </a:r>
            <a:r>
              <a:rPr lang="en-IN" sz="2400" b="1" i="1" dirty="0" smtClean="0">
                <a:solidFill>
                  <a:srgbClr val="006C86"/>
                </a:solidFill>
                <a:latin typeface="Segoe UI Light" panose="020B0502040204020203" pitchFamily="34" charset="0"/>
                <a:cs typeface="Segoe UI Light" panose="020B0502040204020203" pitchFamily="34" charset="0"/>
              </a:rPr>
              <a:t>A</a:t>
            </a:r>
            <a:r>
              <a:rPr lang="en-IN" sz="2400" i="1" dirty="0" smtClean="0">
                <a:solidFill>
                  <a:srgbClr val="006C86"/>
                </a:solidFill>
                <a:latin typeface="Segoe UI Light" panose="020B0502040204020203" pitchFamily="34" charset="0"/>
                <a:cs typeface="Segoe UI Light" panose="020B0502040204020203" pitchFamily="34" charset="0"/>
              </a:rPr>
              <a:t>) </a:t>
            </a:r>
            <a:r>
              <a:rPr lang="en-IN" sz="2400" i="1" dirty="0">
                <a:solidFill>
                  <a:srgbClr val="006C86"/>
                </a:solidFill>
                <a:latin typeface="Segoe UI Light" panose="020B0502040204020203" pitchFamily="34" charset="0"/>
                <a:cs typeface="Segoe UI Light" panose="020B0502040204020203" pitchFamily="34" charset="0"/>
              </a:rPr>
              <a:t>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
        <p:nvSpPr>
          <p:cNvPr id="4" name="Rectangle 3"/>
          <p:cNvSpPr/>
          <p:nvPr/>
        </p:nvSpPr>
        <p:spPr>
          <a:xfrm>
            <a:off x="1666050" y="3312383"/>
            <a:ext cx="8786874" cy="830997"/>
          </a:xfrm>
          <a:prstGeom prst="rect">
            <a:avLst/>
          </a:prstGeom>
        </p:spPr>
        <p:txBody>
          <a:bodyPr wrap="square">
            <a:spAutoFit/>
          </a:bodyPr>
          <a:lstStyle/>
          <a:p>
            <a:r>
              <a:rPr lang="en-US" sz="2400" i="1" dirty="0" smtClean="0">
                <a:solidFill>
                  <a:srgbClr val="006C86"/>
                </a:solidFill>
                <a:latin typeface="Segoe UI Light" panose="020B0502040204020203" pitchFamily="34" charset="0"/>
                <a:cs typeface="Segoe UI Light" panose="020B0502040204020203" pitchFamily="34" charset="0"/>
              </a:rPr>
              <a:t>Structured Query Language is a standard Database language which is used to create, maintain and retrieve the relational database.</a:t>
            </a:r>
            <a:endParaRPr lang="en-US" sz="2400" i="1" dirty="0">
              <a:solidFill>
                <a:srgbClr val="006C86"/>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05294566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NULL- IS NULL / IS NOT NULL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676182" y="889597"/>
            <a:ext cx="4074670" cy="761978"/>
          </a:xfrm>
          <a:prstGeom prst="rect">
            <a:avLst/>
          </a:prstGeom>
        </p:spPr>
      </p:pic>
      <p:pic>
        <p:nvPicPr>
          <p:cNvPr id="8" name="Picture 7"/>
          <p:cNvPicPr>
            <a:picLocks noChangeAspect="1"/>
          </p:cNvPicPr>
          <p:nvPr/>
        </p:nvPicPr>
        <p:blipFill>
          <a:blip r:embed="rId3"/>
          <a:stretch>
            <a:fillRect/>
          </a:stretch>
        </p:blipFill>
        <p:spPr>
          <a:xfrm>
            <a:off x="6092731" y="841589"/>
            <a:ext cx="4073537" cy="809986"/>
          </a:xfrm>
          <a:prstGeom prst="rect">
            <a:avLst/>
          </a:prstGeom>
        </p:spPr>
      </p:pic>
      <p:pic>
        <p:nvPicPr>
          <p:cNvPr id="9" name="Picture 8"/>
          <p:cNvPicPr>
            <a:picLocks noChangeAspect="1"/>
          </p:cNvPicPr>
          <p:nvPr/>
        </p:nvPicPr>
        <p:blipFill>
          <a:blip r:embed="rId4"/>
          <a:stretch>
            <a:fillRect/>
          </a:stretch>
        </p:blipFill>
        <p:spPr>
          <a:xfrm>
            <a:off x="1676180" y="1991049"/>
            <a:ext cx="4074670" cy="794545"/>
          </a:xfrm>
          <a:prstGeom prst="rect">
            <a:avLst/>
          </a:prstGeom>
        </p:spPr>
      </p:pic>
      <p:pic>
        <p:nvPicPr>
          <p:cNvPr id="10" name="Picture 9"/>
          <p:cNvPicPr>
            <a:picLocks noChangeAspect="1"/>
          </p:cNvPicPr>
          <p:nvPr/>
        </p:nvPicPr>
        <p:blipFill>
          <a:blip r:embed="rId5"/>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0446"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24479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 xmlns:p14="http://schemas.microsoft.com/office/powerpoint/2010/main" val="284262018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650785" y="4652971"/>
            <a:ext cx="4002453" cy="787195"/>
          </a:xfrm>
          <a:prstGeom prst="rect">
            <a:avLst/>
          </a:prstGeom>
        </p:spPr>
      </p:pic>
      <p:pic>
        <p:nvPicPr>
          <p:cNvPr id="8" name="Picture 7"/>
          <p:cNvPicPr>
            <a:picLocks noChangeAspect="1"/>
          </p:cNvPicPr>
          <p:nvPr/>
        </p:nvPicPr>
        <p:blipFill>
          <a:blip r:embed="rId3"/>
          <a:stretch>
            <a:fillRect/>
          </a:stretch>
        </p:blipFill>
        <p:spPr>
          <a:xfrm>
            <a:off x="6099097" y="5304354"/>
            <a:ext cx="4782455" cy="940028"/>
          </a:xfrm>
          <a:prstGeom prst="rect">
            <a:avLst/>
          </a:prstGeom>
        </p:spPr>
      </p:pic>
    </p:spTree>
    <p:extLst>
      <p:ext uri="{BB962C8B-B14F-4D97-AF65-F5344CB8AC3E}">
        <p14:creationId xmlns="" xmlns:p14="http://schemas.microsoft.com/office/powerpoint/2010/main" val="213036956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 xmlns:p14="http://schemas.microsoft.com/office/powerpoint/2010/main" val="343971720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 xmlns:p14="http://schemas.microsoft.com/office/powerpoint/2010/main" val="245212453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 xmlns:p14="http://schemas.microsoft.com/office/powerpoint/2010/main" val="199137472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48702218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299399350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632644" y="2040489"/>
            <a:ext cx="8742812" cy="495300"/>
          </a:xfrm>
          <a:prstGeom prst="rect">
            <a:avLst/>
          </a:prstGeom>
        </p:spPr>
      </p:pic>
      <p:pic>
        <p:nvPicPr>
          <p:cNvPr id="10" name="Picture 9"/>
          <p:cNvPicPr>
            <a:picLocks noChangeAspect="1"/>
          </p:cNvPicPr>
          <p:nvPr/>
        </p:nvPicPr>
        <p:blipFill>
          <a:blip r:embed="rId4"/>
          <a:stretch>
            <a:fillRect/>
          </a:stretch>
        </p:blipFill>
        <p:spPr>
          <a:xfrm>
            <a:off x="1661216" y="2544014"/>
            <a:ext cx="8685669" cy="533400"/>
          </a:xfrm>
          <a:prstGeom prst="rect">
            <a:avLst/>
          </a:prstGeom>
        </p:spPr>
      </p:pic>
    </p:spTree>
    <p:extLst>
      <p:ext uri="{BB962C8B-B14F-4D97-AF65-F5344CB8AC3E}">
        <p14:creationId xmlns="" xmlns:p14="http://schemas.microsoft.com/office/powerpoint/2010/main" val="166808398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 with DISTINCT</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 xmlns:p14="http://schemas.microsoft.com/office/powerpoint/2010/main" val="34876726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 xmlns:p14="http://schemas.microsoft.com/office/powerpoint/2010/main" val="141578042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 xmlns:p14="http://schemas.microsoft.com/office/powerpoint/2010/main" val="140297080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 xmlns:a16="http://schemas.microsoft.com/office/drawing/2014/main" val="20000"/>
                    </a:ext>
                  </a:extLst>
                </a:gridCol>
                <a:gridCol w="5180926">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 xmlns:p14="http://schemas.microsoft.com/office/powerpoint/2010/main" val="55590171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 xmlns:p14="http://schemas.microsoft.com/office/powerpoint/2010/main" val="24137412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 xmlns:p14="http://schemas.microsoft.com/office/powerpoint/2010/main" val="239068523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t>
            </a:r>
            <a:r>
              <a:rPr lang="en-IN" sz="2400" dirty="0" smtClean="0">
                <a:solidFill>
                  <a:srgbClr val="242729"/>
                </a:solidFill>
                <a:latin typeface="Segoe UI Light" panose="020B0502040204020203" pitchFamily="34" charset="0"/>
                <a:cs typeface="Segoe UI Light" panose="020B0502040204020203" pitchFamily="34" charset="0"/>
              </a:rPr>
              <a:t>aggregate function </a:t>
            </a:r>
            <a:r>
              <a:rPr lang="en-IN" sz="2400" dirty="0">
                <a:solidFill>
                  <a:srgbClr val="242729"/>
                </a:solidFill>
                <a:latin typeface="Segoe UI Light" panose="020B0502040204020203" pitchFamily="34" charset="0"/>
                <a:cs typeface="Segoe UI Light" panose="020B0502040204020203" pitchFamily="34" charset="0"/>
              </a:rPr>
              <a:t>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 xmlns:p14="http://schemas.microsoft.com/office/powerpoint/2010/main" val="203759798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a:t>
            </a:r>
            <a:r>
              <a:rPr lang="en-IN" sz="1600" i="1" dirty="0" err="1">
                <a:latin typeface="Arial" panose="020B0604020202020204" pitchFamily="34" charset="0"/>
                <a:cs typeface="Arial" panose="020B0604020202020204" pitchFamily="34" charset="0"/>
              </a:rPr>
              <a:t>Eg</a:t>
            </a:r>
            <a:r>
              <a:rPr lang="en-IN" sz="1600" i="1" dirty="0">
                <a:latin typeface="Arial" panose="020B0604020202020204" pitchFamily="34" charset="0"/>
                <a:cs typeface="Arial" panose="020B0604020202020204" pitchFamily="34" charset="0"/>
              </a:rPr>
              <a:t>. SELECT SUM (sal) from EMP;</a:t>
            </a:r>
          </a:p>
        </p:txBody>
      </p:sp>
    </p:spTree>
    <p:extLst>
      <p:ext uri="{BB962C8B-B14F-4D97-AF65-F5344CB8AC3E}">
        <p14:creationId xmlns="" xmlns:p14="http://schemas.microsoft.com/office/powerpoint/2010/main" val="120181414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 xmlns:p14="http://schemas.microsoft.com/office/powerpoint/2010/main" val="375048195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 xmlns:a16="http://schemas.microsoft.com/office/drawing/2014/main" val="20000"/>
                    </a:ext>
                  </a:extLst>
                </a:gridCol>
                <a:gridCol w="6095207">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 xmlns:p14="http://schemas.microsoft.com/office/powerpoint/2010/main" val="34804350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 xmlns:p14="http://schemas.microsoft.com/office/powerpoint/2010/main" val="355560406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 xmlns:p14="http://schemas.microsoft.com/office/powerpoint/2010/main" val="1373187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8821792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 xmlns:p14="http://schemas.microsoft.com/office/powerpoint/2010/main" val="400319213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1904752" y="3272917"/>
            <a:ext cx="8380909" cy="685994"/>
          </a:xfrm>
          <a:prstGeom prst="rect">
            <a:avLst/>
          </a:prstGeom>
        </p:spPr>
      </p:pic>
    </p:spTree>
    <p:extLst>
      <p:ext uri="{BB962C8B-B14F-4D97-AF65-F5344CB8AC3E}">
        <p14:creationId xmlns="" xmlns:p14="http://schemas.microsoft.com/office/powerpoint/2010/main" val="327245183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 xmlns:p14="http://schemas.microsoft.com/office/powerpoint/2010/main" val="115008520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01425209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 xmlns:p14="http://schemas.microsoft.com/office/powerpoint/2010/main" val="211895545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 xmlns:p14="http://schemas.microsoft.com/office/powerpoint/2010/main" val="32418829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 xmlns:p14="http://schemas.microsoft.com/office/powerpoint/2010/main" val="274852306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1731595" y="5483267"/>
            <a:ext cx="6779388" cy="875871"/>
          </a:xfrm>
          <a:prstGeom prst="rect">
            <a:avLst/>
          </a:prstGeom>
        </p:spPr>
      </p:pic>
    </p:spTree>
    <p:extLst>
      <p:ext uri="{BB962C8B-B14F-4D97-AF65-F5344CB8AC3E}">
        <p14:creationId xmlns="" xmlns:p14="http://schemas.microsoft.com/office/powerpoint/2010/main" val="203278187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1904752" y="3276600"/>
            <a:ext cx="1523802" cy="3048000"/>
          </a:xfrm>
          <a:prstGeom prst="rect">
            <a:avLst/>
          </a:prstGeom>
        </p:spPr>
      </p:pic>
    </p:spTree>
    <p:extLst>
      <p:ext uri="{BB962C8B-B14F-4D97-AF65-F5344CB8AC3E}">
        <p14:creationId xmlns="" xmlns:p14="http://schemas.microsoft.com/office/powerpoint/2010/main" val="206932578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 xmlns:p14="http://schemas.microsoft.com/office/powerpoint/2010/main" val="8262461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a:t>
            </a:r>
            <a:r>
              <a:rPr lang="en-IN" sz="2000" dirty="0" smtClean="0">
                <a:latin typeface="Calibri" panose="020F0502020204030204" pitchFamily="34" charset="0"/>
                <a:ea typeface="Calibri" panose="020F0502020204030204" pitchFamily="34" charset="0"/>
                <a:cs typeface="Times New Roman" panose="02020603050405020304" pitchFamily="18" charset="0"/>
              </a:rPr>
              <a:t>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43483694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39359963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8578474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46371989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 xmlns:p14="http://schemas.microsoft.com/office/powerpoint/2010/main" val="86675371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 xmlns:p14="http://schemas.microsoft.com/office/powerpoint/2010/main" val="400286125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371542444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368880294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130856568"/>
      </p:ext>
    </p:extLst>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 xmlns:a16="http://schemas.microsoft.com/office/drawing/2014/main" val="20000"/>
                    </a:ext>
                  </a:extLst>
                </a:gridCol>
                <a:gridCol w="6857107">
                  <a:extLst>
                    <a:ext uri="{9D8B030D-6E8A-4147-A177-3AD203B41FA5}">
                      <a16:colId xmlns=""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 xmlns:p14="http://schemas.microsoft.com/office/powerpoint/2010/main" val="403008378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 xmlns:p14="http://schemas.microsoft.com/office/powerpoint/2010/main" val="625000132"/>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885087" y="2"/>
            <a:ext cx="6282349"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523802" y="457200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2742843" y="5562600"/>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grpSp>
        <p:nvGrpSpPr>
          <p:cNvPr id="12" name="Group 11"/>
          <p:cNvGrpSpPr/>
          <p:nvPr/>
        </p:nvGrpSpPr>
        <p:grpSpPr>
          <a:xfrm>
            <a:off x="3250884" y="954929"/>
            <a:ext cx="8773676" cy="3698017"/>
            <a:chOff x="1575547" y="883879"/>
            <a:chExt cx="8773676" cy="3698017"/>
          </a:xfrm>
        </p:grpSpPr>
        <p:pic>
          <p:nvPicPr>
            <p:cNvPr id="6" name="Picture 2" descr="Related imag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75547" y="1000496"/>
              <a:ext cx="4595850"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1953117" y="883879"/>
              <a:ext cx="1752372"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5530137" y="3200193"/>
              <a:ext cx="4186018" cy="400110"/>
            </a:xfrm>
            <a:prstGeom prst="rect">
              <a:avLst/>
            </a:prstGeom>
          </p:spPr>
          <p:txBody>
            <a:bodyPr wrap="none">
              <a:spAutoFit/>
            </a:bodyPr>
            <a:lstStyle/>
            <a:p>
              <a:r>
                <a:rPr lang="en-IN" sz="2000" dirty="0"/>
                <a:t>learned about something or someone.</a:t>
              </a:r>
            </a:p>
          </p:txBody>
        </p:sp>
        <p:sp>
          <p:nvSpPr>
            <p:cNvPr id="7" name="Rectangle 6"/>
            <p:cNvSpPr/>
            <p:nvPr/>
          </p:nvSpPr>
          <p:spPr>
            <a:xfrm>
              <a:off x="5062811" y="2077173"/>
              <a:ext cx="5286412" cy="1015663"/>
            </a:xfrm>
            <a:prstGeom prst="rect">
              <a:avLst/>
            </a:prstGeom>
          </p:spPr>
          <p:txBody>
            <a:bodyPr wrap="square">
              <a:spAutoFit/>
            </a:bodyPr>
            <a:lstStyle/>
            <a:p>
              <a:r>
                <a:rPr lang="en-IN" sz="2000" dirty="0"/>
                <a:t>skills acquired through experience or </a:t>
              </a:r>
              <a:r>
                <a:rPr lang="en-IN" sz="2000" dirty="0" smtClean="0"/>
                <a:t>education, </a:t>
              </a:r>
              <a:r>
                <a:rPr lang="en-US" sz="2000" dirty="0" smtClean="0"/>
                <a:t>the theoretical or practical understanding of a subject.</a:t>
              </a:r>
              <a:endParaRPr lang="en-IN" sz="2000" dirty="0"/>
            </a:p>
          </p:txBody>
        </p:sp>
        <p:sp>
          <p:nvSpPr>
            <p:cNvPr id="10" name="Rectangle 9"/>
            <p:cNvSpPr/>
            <p:nvPr/>
          </p:nvSpPr>
          <p:spPr>
            <a:xfrm>
              <a:off x="4491307" y="1286248"/>
              <a:ext cx="5790446" cy="707886"/>
            </a:xfrm>
            <a:prstGeom prst="rect">
              <a:avLst/>
            </a:prstGeom>
          </p:spPr>
          <p:txBody>
            <a:bodyPr wrap="square">
              <a:spAutoFit/>
            </a:bodyPr>
            <a:lstStyle/>
            <a:p>
              <a:r>
                <a:rPr lang="en-IN" sz="2000" dirty="0"/>
                <a:t>the quality of having experience, knowledge, and good judgement; the quality of being wise.</a:t>
              </a:r>
            </a:p>
          </p:txBody>
        </p:sp>
      </p:grpSp>
      <p:sp>
        <p:nvSpPr>
          <p:cNvPr id="11" name="Rectangle 10"/>
          <p:cNvSpPr/>
          <p:nvPr/>
        </p:nvSpPr>
        <p:spPr>
          <a:xfrm>
            <a:off x="71438" y="2000240"/>
            <a:ext cx="4309256" cy="2308324"/>
          </a:xfrm>
          <a:prstGeom prst="rect">
            <a:avLst/>
          </a:prstGeom>
        </p:spPr>
        <p:txBody>
          <a:bodyPr wrap="square">
            <a:spAutoFit/>
          </a:bodyPr>
          <a:lstStyle/>
          <a:p>
            <a:r>
              <a:rPr lang="en-US" sz="2400" dirty="0" smtClean="0"/>
              <a:t>Data is a mess and needs to be processed to make it meaningful. The DIKW hierarchy describes how data evolves into information, knowledge, and wisdom respectively.</a:t>
            </a:r>
            <a:endParaRPr lang="en-US" sz="2400" dirty="0"/>
          </a:p>
        </p:txBody>
      </p:sp>
    </p:spTree>
    <p:extLst>
      <p:ext uri="{BB962C8B-B14F-4D97-AF65-F5344CB8AC3E}">
        <p14:creationId xmlns="" xmlns:p14="http://schemas.microsoft.com/office/powerpoint/2010/main" val="9834964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dirty="0" smtClean="0">
                <a:latin typeface="Calibri" panose="020F0502020204030204" pitchFamily="34" charset="0"/>
                <a:ea typeface="Calibri" panose="020F0502020204030204" pitchFamily="34" charset="0"/>
                <a:cs typeface="Times New Roman" panose="02020603050405020304" pitchFamily="18" charset="0"/>
              </a:rPr>
              <a:t>D</a:t>
            </a:r>
            <a:r>
              <a:rPr lang="en-US" sz="2000" b="1" dirty="0" smtClean="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a:t>
            </a:r>
            <a:r>
              <a:rPr lang="en-US" sz="2000" dirty="0" smtClean="0">
                <a:latin typeface="Calibri" panose="020F0502020204030204" pitchFamily="34" charset="0"/>
                <a:ea typeface="Calibri" panose="020F0502020204030204" pitchFamily="34" charset="0"/>
                <a:cs typeface="Times New Roman" panose="02020603050405020304" pitchFamily="18" charset="0"/>
              </a:rPr>
              <a:t>include </a:t>
            </a:r>
            <a:r>
              <a:rPr lang="en-US" sz="2000" b="1" i="1" dirty="0" smtClean="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etc.</a:t>
            </a:r>
          </a:p>
        </p:txBody>
      </p:sp>
    </p:spTree>
    <p:extLst>
      <p:ext uri="{BB962C8B-B14F-4D97-AF65-F5344CB8AC3E}">
        <p14:creationId xmlns="" xmlns:p14="http://schemas.microsoft.com/office/powerpoint/2010/main" val="213758108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 xmlns:p14="http://schemas.microsoft.com/office/powerpoint/2010/main" val="701659357"/>
      </p:ext>
    </p:extLst>
  </p:cSld>
  <p:clrMapOvr>
    <a:masterClrMapping/>
  </p:clrMapOvr>
  <p:transition spd="slow"/>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 xmlns:a16="http://schemas.microsoft.com/office/drawing/2014/main" val="20000"/>
                    </a:ext>
                  </a:extLst>
                </a:gridCol>
                <a:gridCol w="1980942">
                  <a:extLst>
                    <a:ext uri="{9D8B030D-6E8A-4147-A177-3AD203B41FA5}">
                      <a16:colId xmlns="" xmlns:a16="http://schemas.microsoft.com/office/drawing/2014/main" val="20001"/>
                    </a:ext>
                  </a:extLst>
                </a:gridCol>
                <a:gridCol w="1752372">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759389">
                  <a:extLst>
                    <a:ext uri="{9D8B030D-6E8A-4147-A177-3AD203B41FA5}">
                      <a16:colId xmlns=""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07647403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 xmlns:p14="http://schemas.microsoft.com/office/powerpoint/2010/main" val="321693681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 xmlns:a16="http://schemas.microsoft.com/office/drawing/2014/main" val="20000"/>
                    </a:ext>
                  </a:extLst>
                </a:gridCol>
                <a:gridCol w="632377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62458651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 xmlns:p14="http://schemas.microsoft.com/office/powerpoint/2010/main" val="339801973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4055927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47784877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 xmlns:a16="http://schemas.microsoft.com/office/drawing/2014/main" val="20000"/>
                    </a:ext>
                  </a:extLst>
                </a:gridCol>
                <a:gridCol w="7466628">
                  <a:extLst>
                    <a:ext uri="{9D8B030D-6E8A-4147-A177-3AD203B41FA5}">
                      <a16:colId xmlns=""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166886227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 xmlns:p14="http://schemas.microsoft.com/office/powerpoint/2010/main" val="118980210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306567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smtClean="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smtClean="0"/>
              <a:t> </a:t>
            </a:r>
            <a:r>
              <a:rPr lang="en-US" sz="2000" b="1" dirty="0" smtClean="0"/>
              <a:t>structure</a:t>
            </a:r>
            <a:r>
              <a:rPr lang="en-US" sz="2000" dirty="0" smtClean="0"/>
              <a:t>. A structure is </a:t>
            </a:r>
            <a:r>
              <a:rPr lang="en-US" sz="2000" dirty="0"/>
              <a:t>a collection of </a:t>
            </a:r>
            <a:r>
              <a:rPr lang="en-US" sz="2000" b="1" dirty="0"/>
              <a:t>variables</a:t>
            </a:r>
            <a:r>
              <a:rPr lang="en-US" sz="2000" dirty="0"/>
              <a:t> under a single name</a:t>
            </a:r>
            <a:r>
              <a:rPr lang="en-US" sz="2000" dirty="0" smtClean="0"/>
              <a:t>. These</a:t>
            </a:r>
            <a:r>
              <a:rPr lang="en-US" sz="2000" dirty="0"/>
              <a:t> </a:t>
            </a:r>
            <a:r>
              <a:rPr lang="en-US" sz="2000" b="1" dirty="0"/>
              <a:t>variables</a:t>
            </a:r>
            <a:r>
              <a:rPr lang="en-US" sz="2000" dirty="0"/>
              <a:t> can be of different </a:t>
            </a:r>
            <a:r>
              <a:rPr lang="en-US" sz="2000" dirty="0" smtClean="0"/>
              <a:t>data types</a:t>
            </a:r>
            <a:r>
              <a:rPr lang="en-US" sz="2000" dirty="0"/>
              <a:t>, and each has </a:t>
            </a:r>
            <a:r>
              <a:rPr lang="en-US" sz="2000" dirty="0" smtClean="0"/>
              <a:t>a name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smtClean="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smtClean="0">
                <a:latin typeface="Calibri" panose="020F0502020204030204" pitchFamily="34" charset="0"/>
                <a:ea typeface="Calibri" panose="020F0502020204030204" pitchFamily="34" charset="0"/>
                <a:cs typeface="Times New Roman" panose="02020603050405020304" pitchFamily="18" charset="0"/>
              </a:rPr>
              <a:t>s </a:t>
            </a:r>
            <a:r>
              <a:rPr lang="en-US" sz="2000" dirty="0">
                <a:latin typeface="Calibri" panose="020F0502020204030204" pitchFamily="34" charset="0"/>
                <a:ea typeface="Calibri" panose="020F0502020204030204" pitchFamily="34" charset="0"/>
                <a:cs typeface="Times New Roman" panose="02020603050405020304" pitchFamily="18" charset="0"/>
              </a:rPr>
              <a:t>used to define rules to allow or restrict what values can be stored in columns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702513303"/>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 xmlns:a16="http://schemas.microsoft.com/office/drawing/2014/main" val="20000"/>
                    </a:ext>
                  </a:extLst>
                </a:gridCol>
                <a:gridCol w="6171397">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47468090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 xmlns:a16="http://schemas.microsoft.com/office/drawing/2014/main" val="20000"/>
                    </a:ext>
                  </a:extLst>
                </a:gridCol>
                <a:gridCol w="6378292">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179439524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 xmlns:p14="http://schemas.microsoft.com/office/powerpoint/2010/main" val="173532869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 xmlns:a16="http://schemas.microsoft.com/office/drawing/2014/main" val="20000"/>
                    </a:ext>
                  </a:extLst>
                </a:gridCol>
                <a:gridCol w="6157991">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259485133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 xmlns:p14="http://schemas.microsoft.com/office/powerpoint/2010/main" val="426901781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7416864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 xmlns:a16="http://schemas.microsoft.com/office/drawing/2014/main" val="20000"/>
                    </a:ext>
                  </a:extLst>
                </a:gridCol>
                <a:gridCol w="6609340">
                  <a:extLst>
                    <a:ext uri="{9D8B030D-6E8A-4147-A177-3AD203B41FA5}">
                      <a16:colId xmlns=""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 xmlns:p14="http://schemas.microsoft.com/office/powerpoint/2010/main" val="226649573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08405005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 xmlns:p14="http://schemas.microsoft.com/office/powerpoint/2010/main" val="27279365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 xmlns:p14="http://schemas.microsoft.com/office/powerpoint/2010/main" val="42539258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 xmlns:a16="http://schemas.microsoft.com/office/drawing/2014/main" val="20000"/>
                    </a:ext>
                  </a:extLst>
                </a:gridCol>
                <a:gridCol w="451356">
                  <a:extLst>
                    <a:ext uri="{9D8B030D-6E8A-4147-A177-3AD203B41FA5}">
                      <a16:colId xmlns="" xmlns:a16="http://schemas.microsoft.com/office/drawing/2014/main" val="20001"/>
                    </a:ext>
                  </a:extLst>
                </a:gridCol>
                <a:gridCol w="451356">
                  <a:extLst>
                    <a:ext uri="{9D8B030D-6E8A-4147-A177-3AD203B41FA5}">
                      <a16:colId xmlns="" xmlns:a16="http://schemas.microsoft.com/office/drawing/2014/main" val="20002"/>
                    </a:ext>
                  </a:extLst>
                </a:gridCol>
                <a:gridCol w="451356">
                  <a:extLst>
                    <a:ext uri="{9D8B030D-6E8A-4147-A177-3AD203B41FA5}">
                      <a16:colId xmlns="" xmlns:a16="http://schemas.microsoft.com/office/drawing/2014/main" val="20003"/>
                    </a:ext>
                  </a:extLst>
                </a:gridCol>
                <a:gridCol w="451356">
                  <a:extLst>
                    <a:ext uri="{9D8B030D-6E8A-4147-A177-3AD203B41FA5}">
                      <a16:colId xmlns="" xmlns:a16="http://schemas.microsoft.com/office/drawing/2014/main" val="20004"/>
                    </a:ext>
                  </a:extLst>
                </a:gridCol>
                <a:gridCol w="451356">
                  <a:extLst>
                    <a:ext uri="{9D8B030D-6E8A-4147-A177-3AD203B41FA5}">
                      <a16:colId xmlns="" xmlns:a16="http://schemas.microsoft.com/office/drawing/2014/main" val="20005"/>
                    </a:ext>
                  </a:extLst>
                </a:gridCol>
                <a:gridCol w="451356">
                  <a:extLst>
                    <a:ext uri="{9D8B030D-6E8A-4147-A177-3AD203B41FA5}">
                      <a16:colId xmlns="" xmlns:a16="http://schemas.microsoft.com/office/drawing/2014/main" val="20006"/>
                    </a:ext>
                  </a:extLst>
                </a:gridCol>
                <a:gridCol w="451356">
                  <a:extLst>
                    <a:ext uri="{9D8B030D-6E8A-4147-A177-3AD203B41FA5}">
                      <a16:colId xmlns="" xmlns:a16="http://schemas.microsoft.com/office/drawing/2014/main" val="20007"/>
                    </a:ext>
                  </a:extLst>
                </a:gridCol>
                <a:gridCol w="451356">
                  <a:extLst>
                    <a:ext uri="{9D8B030D-6E8A-4147-A177-3AD203B41FA5}">
                      <a16:colId xmlns="" xmlns:a16="http://schemas.microsoft.com/office/drawing/2014/main" val="20008"/>
                    </a:ext>
                  </a:extLst>
                </a:gridCol>
                <a:gridCol w="451356">
                  <a:extLst>
                    <a:ext uri="{9D8B030D-6E8A-4147-A177-3AD203B41FA5}">
                      <a16:colId xmlns="" xmlns:a16="http://schemas.microsoft.com/office/drawing/2014/main" val="20009"/>
                    </a:ext>
                  </a:extLst>
                </a:gridCol>
                <a:gridCol w="451356">
                  <a:extLst>
                    <a:ext uri="{9D8B030D-6E8A-4147-A177-3AD203B41FA5}">
                      <a16:colId xmlns="" xmlns:a16="http://schemas.microsoft.com/office/drawing/2014/main" val="20010"/>
                    </a:ext>
                  </a:extLst>
                </a:gridCol>
                <a:gridCol w="1799766">
                  <a:extLst>
                    <a:ext uri="{9D8B030D-6E8A-4147-A177-3AD203B41FA5}">
                      <a16:colId xmlns=""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459071"/>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Tree>
    <p:extLst>
      <p:ext uri="{BB962C8B-B14F-4D97-AF65-F5344CB8AC3E}">
        <p14:creationId xmlns="" xmlns:p14="http://schemas.microsoft.com/office/powerpoint/2010/main" val="123587026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 xmlns:p14="http://schemas.microsoft.com/office/powerpoint/2010/main" val="334022549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 xmlns:p14="http://schemas.microsoft.com/office/powerpoint/2010/main" val="2579396880"/>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6002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534686" y="2586964"/>
            <a:ext cx="9131925" cy="1980000"/>
          </a:xfrm>
          <a:prstGeom prst="rect">
            <a:avLst/>
          </a:prstGeom>
        </p:spPr>
      </p:pic>
    </p:spTree>
    <p:extLst>
      <p:ext uri="{BB962C8B-B14F-4D97-AF65-F5344CB8AC3E}">
        <p14:creationId xmlns="" xmlns:p14="http://schemas.microsoft.com/office/powerpoint/2010/main" val="423362675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599992" y="685802"/>
            <a:ext cx="899043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599992" y="1524000"/>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86077" y="1981200"/>
            <a:ext cx="8818260"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1559424" y="3071751"/>
            <a:ext cx="4561481" cy="3607801"/>
          </a:xfrm>
          <a:prstGeom prst="rect">
            <a:avLst/>
          </a:prstGeom>
        </p:spPr>
      </p:pic>
      <p:pic>
        <p:nvPicPr>
          <p:cNvPr id="2" name="Picture 1"/>
          <p:cNvPicPr>
            <a:picLocks noChangeAspect="1"/>
          </p:cNvPicPr>
          <p:nvPr/>
        </p:nvPicPr>
        <p:blipFill>
          <a:blip r:embed="rId3"/>
          <a:stretch>
            <a:fillRect/>
          </a:stretch>
        </p:blipFill>
        <p:spPr>
          <a:xfrm>
            <a:off x="6162124" y="3071751"/>
            <a:ext cx="4448692" cy="3607801"/>
          </a:xfrm>
          <a:prstGeom prst="rect">
            <a:avLst/>
          </a:prstGeom>
        </p:spPr>
      </p:pic>
    </p:spTree>
    <p:extLst>
      <p:ext uri="{BB962C8B-B14F-4D97-AF65-F5344CB8AC3E}">
        <p14:creationId xmlns="" xmlns:p14="http://schemas.microsoft.com/office/powerpoint/2010/main" val="329801975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1748301" y="4030331"/>
            <a:ext cx="3547639" cy="2827671"/>
          </a:xfrm>
          <a:prstGeom prst="rect">
            <a:avLst/>
          </a:prstGeom>
        </p:spPr>
      </p:pic>
    </p:spTree>
    <p:extLst>
      <p:ext uri="{BB962C8B-B14F-4D97-AF65-F5344CB8AC3E}">
        <p14:creationId xmlns="" xmlns:p14="http://schemas.microsoft.com/office/powerpoint/2010/main" val="221978786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1599992" y="621525"/>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1599992" y="1905000"/>
            <a:ext cx="906662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86078" y="2655077"/>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1599992" y="3078524"/>
            <a:ext cx="3649131" cy="3703277"/>
          </a:xfrm>
          <a:prstGeom prst="rect">
            <a:avLst/>
          </a:prstGeom>
        </p:spPr>
      </p:pic>
    </p:spTree>
    <p:extLst>
      <p:ext uri="{BB962C8B-B14F-4D97-AF65-F5344CB8AC3E}">
        <p14:creationId xmlns="" xmlns:p14="http://schemas.microsoft.com/office/powerpoint/2010/main" val="226778673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1523802" y="3581400"/>
            <a:ext cx="9142810" cy="1981200"/>
          </a:xfrm>
          <a:prstGeom prst="rect">
            <a:avLst/>
          </a:prstGeom>
        </p:spPr>
      </p:pic>
    </p:spTree>
    <p:extLst>
      <p:ext uri="{BB962C8B-B14F-4D97-AF65-F5344CB8AC3E}">
        <p14:creationId xmlns="" xmlns:p14="http://schemas.microsoft.com/office/powerpoint/2010/main" val="316040139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1599992" y="1923871"/>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1752372" y="2669113"/>
            <a:ext cx="876185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1752372" y="3200400"/>
            <a:ext cx="8685669" cy="3063222"/>
          </a:xfrm>
          <a:prstGeom prst="rect">
            <a:avLst/>
          </a:prstGeom>
        </p:spPr>
      </p:pic>
    </p:spTree>
    <p:extLst>
      <p:ext uri="{BB962C8B-B14F-4D97-AF65-F5344CB8AC3E}">
        <p14:creationId xmlns="" xmlns:p14="http://schemas.microsoft.com/office/powerpoint/2010/main" val="181608696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5191425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505202"/>
            <a:ext cx="8838049"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 xmlns:p14="http://schemas.microsoft.com/office/powerpoint/2010/main" val="26870584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sp>
        <p:nvSpPr>
          <p:cNvPr id="5" name="Rectangle 4"/>
          <p:cNvSpPr/>
          <p:nvPr/>
        </p:nvSpPr>
        <p:spPr>
          <a:xfrm>
            <a:off x="1599992" y="5334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3361680737"/>
              </p:ext>
            </p:extLst>
          </p:nvPr>
        </p:nvGraphicFramePr>
        <p:xfrm>
          <a:off x="1676182" y="1194970"/>
          <a:ext cx="8838049" cy="3545840"/>
        </p:xfrm>
        <a:graphic>
          <a:graphicData uri="http://schemas.openxmlformats.org/drawingml/2006/table">
            <a:tbl>
              <a:tblPr firstRow="1" bandRow="1">
                <a:tableStyleId>{7E9639D4-E3E2-4D34-9284-5A2195B3D0D7}</a:tableStyleId>
              </a:tblPr>
              <a:tblGrid>
                <a:gridCol w="2895223">
                  <a:extLst>
                    <a:ext uri="{9D8B030D-6E8A-4147-A177-3AD203B41FA5}">
                      <a16:colId xmlns="" xmlns:a16="http://schemas.microsoft.com/office/drawing/2014/main" val="20000"/>
                    </a:ext>
                  </a:extLst>
                </a:gridCol>
                <a:gridCol w="1752372">
                  <a:extLst>
                    <a:ext uri="{9D8B030D-6E8A-4147-A177-3AD203B41FA5}">
                      <a16:colId xmlns="" xmlns:a16="http://schemas.microsoft.com/office/drawing/2014/main" val="20001"/>
                    </a:ext>
                  </a:extLst>
                </a:gridCol>
                <a:gridCol w="4190454">
                  <a:extLst>
                    <a:ext uri="{9D8B030D-6E8A-4147-A177-3AD203B41FA5}">
                      <a16:colId xmlns="" xmlns:a16="http://schemas.microsoft.com/office/drawing/2014/main"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marL="91428" marR="91428"/>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marL="91428" marR="91428"/>
                </a:tc>
                <a:extLst>
                  <a:ext uri="{0D108BD9-81ED-4DB2-BD59-A6C34878D82A}">
                    <a16:rowId xmlns=""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600" dirty="0">
                          <a:latin typeface="Arial" panose="020B0604020202020204" pitchFamily="34" charset="0"/>
                          <a:cs typeface="Arial" panose="020B0604020202020204" pitchFamily="34" charset="0"/>
                        </a:rPr>
                        <a:t>0-65535</a:t>
                      </a:r>
                    </a:p>
                  </a:txBody>
                  <a:tcPr marL="91428" marR="91428" anchor="ctr"/>
                </a:tc>
                <a:tc>
                  <a:txBody>
                    <a:bodyPr/>
                    <a:lstStyle/>
                    <a:p>
                      <a:r>
                        <a:rPr lang="en-US" sz="1600" dirty="0" smtClean="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smtClean="0">
                          <a:solidFill>
                            <a:schemeClr val="tx1"/>
                          </a:solidFill>
                          <a:effectLst/>
                          <a:latin typeface="Arial" panose="020B0604020202020204" pitchFamily="34" charset="0"/>
                          <a:ea typeface="+mn-ea"/>
                          <a:cs typeface="Arial" panose="020B0604020202020204" pitchFamily="34" charset="0"/>
                        </a:rPr>
                        <a:t>65,535 bytes ~ 64kb</a:t>
                      </a:r>
                      <a:endParaRPr lang="en-IN" sz="1600" dirty="0" smtClean="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smtClean="0">
                          <a:latin typeface="Arial" panose="020B0604020202020204" pitchFamily="34" charset="0"/>
                          <a:cs typeface="Arial" panose="020B0604020202020204" pitchFamily="34" charset="0"/>
                        </a:rPr>
                        <a:t>16,777,215 bytes ~16MB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smtClean="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8"/>
                  </a:ext>
                </a:extLst>
              </a:tr>
            </a:tbl>
          </a:graphicData>
        </a:graphic>
      </p:graphicFrame>
      <p:sp>
        <p:nvSpPr>
          <p:cNvPr id="3" name="Rectangle 2"/>
          <p:cNvSpPr/>
          <p:nvPr/>
        </p:nvSpPr>
        <p:spPr>
          <a:xfrm>
            <a:off x="1599992" y="4724401"/>
            <a:ext cx="899043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1599992" y="5681166"/>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 xmlns:p14="http://schemas.microsoft.com/office/powerpoint/2010/main" val="130227343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USING &amp; ON clause</a:t>
            </a:r>
            <a:endParaRPr lang="en-IN" sz="3200" b="1" i="1" dirty="0">
              <a:latin typeface="Arial" pitchFamily="34" charset="0"/>
              <a:cs typeface="Arial" pitchFamily="34" charset="0"/>
            </a:endParaRPr>
          </a:p>
        </p:txBody>
      </p:sp>
      <p:sp>
        <p:nvSpPr>
          <p:cNvPr id="5" name="Rectangle 4"/>
          <p:cNvSpPr/>
          <p:nvPr/>
        </p:nvSpPr>
        <p:spPr>
          <a:xfrm>
            <a:off x="1599992" y="3441700"/>
            <a:ext cx="899043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1599992" y="825839"/>
            <a:ext cx="899043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2801943" y="4581876"/>
            <a:ext cx="7593985" cy="1590324"/>
            <a:chOff x="1278308" y="4581876"/>
            <a:chExt cx="7594974"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938878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556456" y="5038727"/>
            <a:ext cx="9110157" cy="1819275"/>
          </a:xfrm>
          <a:prstGeom prst="rect">
            <a:avLst/>
          </a:prstGeom>
        </p:spPr>
      </p:pic>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1599992" y="173082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1599992" y="24384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523802" y="3142835"/>
            <a:ext cx="9142810" cy="2114967"/>
          </a:xfrm>
          <a:prstGeom prst="rect">
            <a:avLst/>
          </a:prstGeom>
        </p:spPr>
      </p:pic>
    </p:spTree>
    <p:extLst>
      <p:ext uri="{BB962C8B-B14F-4D97-AF65-F5344CB8AC3E}">
        <p14:creationId xmlns="" xmlns:p14="http://schemas.microsoft.com/office/powerpoint/2010/main" val="329518120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a:t>
            </a:r>
            <a:endParaRPr lang="en-IN" sz="3200" b="1" i="1" dirty="0">
              <a:latin typeface="Arial" pitchFamily="34" charset="0"/>
              <a:cs typeface="Arial" pitchFamily="34" charset="0"/>
            </a:endParaRPr>
          </a:p>
        </p:txBody>
      </p:sp>
      <p:sp>
        <p:nvSpPr>
          <p:cNvPr id="5" name="Rectangle 4"/>
          <p:cNvSpPr/>
          <p:nvPr/>
        </p:nvSpPr>
        <p:spPr>
          <a:xfrm>
            <a:off x="1599992" y="838202"/>
            <a:ext cx="899043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1599992" y="17526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1599992" y="2514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1556454" y="76200"/>
            <a:ext cx="4614943"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1588832" y="3048000"/>
            <a:ext cx="8968936" cy="2133600"/>
          </a:xfrm>
          <a:prstGeom prst="rect">
            <a:avLst/>
          </a:prstGeom>
        </p:spPr>
      </p:pic>
      <p:pic>
        <p:nvPicPr>
          <p:cNvPr id="28" name="Picture 27"/>
          <p:cNvPicPr>
            <a:picLocks noChangeAspect="1"/>
          </p:cNvPicPr>
          <p:nvPr/>
        </p:nvPicPr>
        <p:blipFill>
          <a:blip r:embed="rId4"/>
          <a:stretch>
            <a:fillRect/>
          </a:stretch>
        </p:blipFill>
        <p:spPr>
          <a:xfrm>
            <a:off x="1599992" y="5162550"/>
            <a:ext cx="8998828" cy="1697034"/>
          </a:xfrm>
          <a:prstGeom prst="rect">
            <a:avLst/>
          </a:prstGeom>
        </p:spPr>
      </p:pic>
    </p:spTree>
    <p:extLst>
      <p:ext uri="{BB962C8B-B14F-4D97-AF65-F5344CB8AC3E}">
        <p14:creationId xmlns="" xmlns:p14="http://schemas.microsoft.com/office/powerpoint/2010/main" val="325659992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99992" y="10784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406924"/>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1599992" y="210173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1599992" y="2543697"/>
            <a:ext cx="8990430"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523803" y="5830671"/>
            <a:ext cx="5387728"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1599992" y="5068671"/>
            <a:ext cx="6095207"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050991" y="5540830"/>
            <a:ext cx="3539432" cy="936170"/>
          </a:xfrm>
          <a:prstGeom prst="rect">
            <a:avLst/>
          </a:prstGeom>
        </p:spPr>
      </p:pic>
      <p:sp>
        <p:nvSpPr>
          <p:cNvPr id="6" name="Rectangle 5"/>
          <p:cNvSpPr/>
          <p:nvPr/>
        </p:nvSpPr>
        <p:spPr>
          <a:xfrm>
            <a:off x="838091" y="28668"/>
            <a:ext cx="5311538" cy="1015663"/>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 xmlns:p14="http://schemas.microsoft.com/office/powerpoint/2010/main" val="26019072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3070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1599992" y="213360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1752372" y="2971800"/>
            <a:ext cx="4353719"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 xmlns:p14="http://schemas.microsoft.com/office/powerpoint/2010/main" val="3265758592"/>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1547301" y="3028516"/>
            <a:ext cx="9095812" cy="1695884"/>
          </a:xfrm>
          <a:prstGeom prst="rect">
            <a:avLst/>
          </a:prstGeom>
        </p:spPr>
      </p:pic>
      <p:sp>
        <p:nvSpPr>
          <p:cNvPr id="42" name="Rectangle 41"/>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599992" y="176153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 xmlns:p14="http://schemas.microsoft.com/office/powerpoint/2010/main" val="221099017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1599992" y="838202"/>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
          <p:cNvGrpSpPr/>
          <p:nvPr/>
        </p:nvGrpSpPr>
        <p:grpSpPr>
          <a:xfrm>
            <a:off x="1610876" y="1705733"/>
            <a:ext cx="8968662"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22964985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1599992" y="2023646"/>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1599992" y="301424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1599992" y="4812268"/>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1599992" y="3821668"/>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 xmlns:p14="http://schemas.microsoft.com/office/powerpoint/2010/main" val="177836123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 xmlns:p14="http://schemas.microsoft.com/office/powerpoint/2010/main" val="350618565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6551534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403889875"/>
              </p:ext>
            </p:extLst>
          </p:nvPr>
        </p:nvGraphicFramePr>
        <p:xfrm>
          <a:off x="1676182" y="1676400"/>
          <a:ext cx="8838049" cy="3962400"/>
        </p:xfrm>
        <a:graphic>
          <a:graphicData uri="http://schemas.openxmlformats.org/drawingml/2006/table">
            <a:tbl>
              <a:tblPr firstRow="1" bandRow="1">
                <a:tableStyleId>{7E9639D4-E3E2-4D34-9284-5A2195B3D0D7}</a:tableStyleId>
              </a:tblPr>
              <a:tblGrid>
                <a:gridCol w="4495215">
                  <a:extLst>
                    <a:ext uri="{9D8B030D-6E8A-4147-A177-3AD203B41FA5}">
                      <a16:colId xmlns="" xmlns:a16="http://schemas.microsoft.com/office/drawing/2014/main" val="20000"/>
                    </a:ext>
                  </a:extLst>
                </a:gridCol>
                <a:gridCol w="1066661">
                  <a:extLst>
                    <a:ext uri="{9D8B030D-6E8A-4147-A177-3AD203B41FA5}">
                      <a16:colId xmlns="" xmlns:a16="http://schemas.microsoft.com/office/drawing/2014/main" val="20001"/>
                    </a:ext>
                  </a:extLst>
                </a:gridCol>
                <a:gridCol w="3276173">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 -128 to +127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-32,768 to +32,767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-8,388,608 to 8,388,607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-2,147,483,648 to +2,147,483,647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a:t>
                      </a:r>
                      <a:r>
                        <a:rPr lang="en-IN" sz="1600">
                          <a:solidFill>
                            <a:schemeClr val="tx1"/>
                          </a:solidFill>
                          <a:latin typeface="Arial" panose="020B0604020202020204" pitchFamily="34" charset="0"/>
                          <a:cs typeface="Arial" panose="020B0604020202020204" pitchFamily="34" charset="0"/>
                        </a:rPr>
                        <a:t>get converted in DECIMAL</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8"/>
                  </a:ext>
                </a:extLst>
              </a:tr>
            </a:tbl>
          </a:graphicData>
        </a:graphic>
      </p:graphicFrame>
      <p:sp>
        <p:nvSpPr>
          <p:cNvPr id="3" name="Rectangle 2"/>
          <p:cNvSpPr/>
          <p:nvPr/>
        </p:nvSpPr>
        <p:spPr>
          <a:xfrm>
            <a:off x="1676182" y="5786738"/>
            <a:ext cx="8838049"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07721"/>
            <a:ext cx="4019177"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 xmlns:p14="http://schemas.microsoft.com/office/powerpoint/2010/main" val="259249106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1599992" y="30596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1599991" y="3821668"/>
            <a:ext cx="891424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 xmlns:p14="http://schemas.microsoft.com/office/powerpoint/2010/main" val="91418458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 xmlns:p14="http://schemas.microsoft.com/office/powerpoint/2010/main" val="22472362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4650199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a:t>
            </a:r>
            <a:r>
              <a:rPr lang="en-IN" b="1" dirty="0" smtClean="0">
                <a:latin typeface="Calibri" panose="020F0502020204030204" pitchFamily="34" charset="0"/>
                <a:ea typeface="Calibri" panose="020F0502020204030204" pitchFamily="34" charset="0"/>
                <a:cs typeface="Times New Roman" panose="02020603050405020304" pitchFamily="18" charset="0"/>
              </a:rPr>
              <a:t>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590425896"/>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709825" y="1219200"/>
            <a:ext cx="8499646" cy="990600"/>
          </a:xfrm>
          <a:prstGeom prst="rect">
            <a:avLst/>
          </a:prstGeom>
        </p:spPr>
      </p:pic>
      <p:pic>
        <p:nvPicPr>
          <p:cNvPr id="8" name="Picture 7"/>
          <p:cNvPicPr>
            <a:picLocks noChangeAspect="1"/>
          </p:cNvPicPr>
          <p:nvPr/>
        </p:nvPicPr>
        <p:blipFill>
          <a:blip r:embed="rId3"/>
          <a:stretch>
            <a:fillRect/>
          </a:stretch>
        </p:blipFill>
        <p:spPr>
          <a:xfrm>
            <a:off x="2366689" y="3475177"/>
            <a:ext cx="7300203" cy="685799"/>
          </a:xfrm>
          <a:prstGeom prst="rect">
            <a:avLst/>
          </a:prstGeom>
        </p:spPr>
      </p:pic>
      <p:pic>
        <p:nvPicPr>
          <p:cNvPr id="10" name="Picture 9"/>
          <p:cNvPicPr>
            <a:picLocks noChangeAspect="1"/>
          </p:cNvPicPr>
          <p:nvPr/>
        </p:nvPicPr>
        <p:blipFill>
          <a:blip r:embed="rId4"/>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a:stretch>
            <a:fillRect/>
          </a:stretch>
        </p:blipFill>
        <p:spPr>
          <a:xfrm>
            <a:off x="2349869" y="5257800"/>
            <a:ext cx="7185916" cy="687600"/>
          </a:xfrm>
          <a:prstGeom prst="rect">
            <a:avLst/>
          </a:prstGeom>
        </p:spPr>
      </p:pic>
    </p:spTree>
    <p:extLst>
      <p:ext uri="{BB962C8B-B14F-4D97-AF65-F5344CB8AC3E}">
        <p14:creationId xmlns="" xmlns:p14="http://schemas.microsoft.com/office/powerpoint/2010/main" val="429217337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 xmlns:p14="http://schemas.microsoft.com/office/powerpoint/2010/main" val="1474658266"/>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8304720" y="3962400"/>
            <a:ext cx="1743482" cy="1065600"/>
          </a:xfrm>
          <a:prstGeom prst="rect">
            <a:avLst/>
          </a:prstGeom>
        </p:spPr>
      </p:pic>
    </p:spTree>
    <p:extLst>
      <p:ext uri="{BB962C8B-B14F-4D97-AF65-F5344CB8AC3E}">
        <p14:creationId xmlns="" xmlns:p14="http://schemas.microsoft.com/office/powerpoint/2010/main" val="339931796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13" name="Table 12"/>
          <p:cNvGraphicFramePr>
            <a:graphicFrameLocks noGrp="1"/>
          </p:cNvGraphicFramePr>
          <p:nvPr>
            <p:extLst/>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8228529" y="4495802"/>
            <a:ext cx="1980942" cy="1063977"/>
          </a:xfrm>
          <a:prstGeom prst="rect">
            <a:avLst/>
          </a:prstGeom>
        </p:spPr>
      </p:pic>
    </p:spTree>
    <p:extLst>
      <p:ext uri="{BB962C8B-B14F-4D97-AF65-F5344CB8AC3E}">
        <p14:creationId xmlns="" xmlns:p14="http://schemas.microsoft.com/office/powerpoint/2010/main" val="133335172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10" name="Table 9"/>
          <p:cNvGraphicFramePr>
            <a:graphicFrameLocks noGrp="1"/>
          </p:cNvGraphicFramePr>
          <p:nvPr>
            <p:extLst/>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60438917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 xmlns:a16="http://schemas.microsoft.com/office/drawing/2014/main" val="20000"/>
                    </a:ext>
                  </a:extLst>
                </a:gridCol>
                <a:gridCol w="1955545">
                  <a:extLst>
                    <a:ext uri="{9D8B030D-6E8A-4147-A177-3AD203B41FA5}">
                      <a16:colId xmlns=""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 xmlns:a16="http://schemas.microsoft.com/office/drawing/2014/main" val="20000"/>
                    </a:ext>
                  </a:extLst>
                </a:gridCol>
                <a:gridCol w="2128596">
                  <a:extLst>
                    <a:ext uri="{9D8B030D-6E8A-4147-A177-3AD203B41FA5}">
                      <a16:colId xmlns=""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 xmlns:a16="http://schemas.microsoft.com/office/drawing/2014/main" val="20000"/>
                    </a:ext>
                  </a:extLst>
                </a:gridCol>
                <a:gridCol w="1916815">
                  <a:extLst>
                    <a:ext uri="{9D8B030D-6E8A-4147-A177-3AD203B41FA5}">
                      <a16:colId xmlns=""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449580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ext uri="{D42A27DB-BD31-4B8C-83A1-F6EECF244321}">
                <p14:modId xmlns="" xmlns:p14="http://schemas.microsoft.com/office/powerpoint/2010/main" val="3551414979"/>
              </p:ext>
            </p:extLst>
          </p:nvPr>
        </p:nvGraphicFramePr>
        <p:xfrm>
          <a:off x="1165984" y="178911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 xmlns:a16="http://schemas.microsoft.com/office/drawing/2014/main" val="20000"/>
                    </a:ext>
                  </a:extLst>
                </a:gridCol>
                <a:gridCol w="2641974">
                  <a:extLst>
                    <a:ext uri="{9D8B030D-6E8A-4147-A177-3AD203B41FA5}">
                      <a16:colId xmlns="" xmlns:a16="http://schemas.microsoft.com/office/drawing/2014/main" val="20001"/>
                    </a:ext>
                  </a:extLst>
                </a:gridCol>
                <a:gridCol w="4227159">
                  <a:extLst>
                    <a:ext uri="{9D8B030D-6E8A-4147-A177-3AD203B41FA5}">
                      <a16:colId xmlns=""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19941211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3818134417"/>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 xmlns:p14="http://schemas.microsoft.com/office/powerpoint/2010/main" val="3602998717"/>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 xmlns:p14="http://schemas.microsoft.com/office/powerpoint/2010/main" val="1639607989"/>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3037437141"/>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97747550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97668946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76125583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a:t>
            </a:r>
            <a:r>
              <a:rPr lang="en-US" sz="2000" dirty="0" smtClean="0">
                <a:latin typeface="Liberation Mono"/>
              </a:rPr>
              <a:t>] SELECT </a:t>
            </a:r>
            <a:r>
              <a:rPr lang="en-US" sz="2000" dirty="0">
                <a:latin typeface="Liberation Mono"/>
              </a:rPr>
              <a:t>[ *|column1 [, column2 ] FROM table1 [, table2 </a:t>
            </a:r>
            <a:r>
              <a:rPr lang="en-US" sz="2000" dirty="0" smtClean="0">
                <a:latin typeface="Liberation Mono"/>
              </a:rPr>
              <a:t>] [ </a:t>
            </a:r>
            <a:r>
              <a:rPr lang="en-US" sz="2000" dirty="0">
                <a:latin typeface="Liberation Mono"/>
              </a:rPr>
              <a:t>WHERE VALUE OPERATOR ]; </a:t>
            </a: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034304229"/>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a:t>
            </a:r>
            <a:r>
              <a:rPr lang="en-US" sz="2000" dirty="0" smtClean="0">
                <a:latin typeface="Liberation Mono"/>
              </a:rPr>
              <a:t>WHERE OPERATOR </a:t>
            </a:r>
            <a:r>
              <a:rPr lang="en-US" sz="2000" dirty="0">
                <a:latin typeface="Liberation Mono"/>
              </a:rPr>
              <a:t>[ VALUE ] (SELECT column_name FROM table_name) [ WHERE) ] </a:t>
            </a:r>
          </a:p>
        </p:txBody>
      </p:sp>
    </p:spTree>
    <p:extLst>
      <p:ext uri="{BB962C8B-B14F-4D97-AF65-F5344CB8AC3E}">
        <p14:creationId xmlns="" xmlns:p14="http://schemas.microsoft.com/office/powerpoint/2010/main" val="170507870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a:t>
            </a:r>
            <a:r>
              <a:rPr lang="en-US" sz="2000" dirty="0" smtClean="0">
                <a:latin typeface="Liberation Mono"/>
              </a:rPr>
              <a:t>] (</a:t>
            </a:r>
            <a:r>
              <a:rPr lang="en-US" sz="2000" dirty="0">
                <a:latin typeface="Liberation Mono"/>
              </a:rPr>
              <a:t>SELECT column_name FROM table_name) [ WHERE) ] </a:t>
            </a:r>
          </a:p>
        </p:txBody>
      </p:sp>
    </p:spTree>
    <p:extLst>
      <p:ext uri="{BB962C8B-B14F-4D97-AF65-F5344CB8AC3E}">
        <p14:creationId xmlns="" xmlns:p14="http://schemas.microsoft.com/office/powerpoint/2010/main" val="30870569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5" name="Rectangle 4"/>
          <p:cNvSpPr/>
          <p:nvPr/>
        </p:nvSpPr>
        <p:spPr>
          <a:xfrm>
            <a:off x="1599992" y="838200"/>
            <a:ext cx="8990430"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1599991" y="1676400"/>
            <a:ext cx="8914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smtClean="0">
                <a:latin typeface="Arial" panose="020B0604020202020204" pitchFamily="34" charset="0"/>
                <a:cs typeface="Arial" panose="020B0604020202020204" pitchFamily="34" charset="0"/>
              </a:rPr>
              <a:t>TEMP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 xmlns:p14="http://schemas.microsoft.com/office/powerpoint/2010/main" val="418711980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Subqueries with EXISTS or NOT EXISTS</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smtClean="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smtClean="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smtClean="0">
                <a:solidFill>
                  <a:schemeClr val="bg1"/>
                </a:solidFill>
                <a:latin typeface="Arial" panose="020B0604020202020204" pitchFamily="34" charset="0"/>
                <a:cs typeface="Arial" panose="020B0604020202020204" pitchFamily="34" charset="0"/>
              </a:rPr>
              <a:t>orrelated </a:t>
            </a:r>
            <a:r>
              <a:rPr lang="en-IN" sz="2200" dirty="0">
                <a:solidFill>
                  <a:schemeClr val="bg1"/>
                </a:solidFill>
                <a:latin typeface="Arial" panose="020B0604020202020204" pitchFamily="34" charset="0"/>
                <a:cs typeface="Arial" panose="020B0604020202020204" pitchFamily="34" charset="0"/>
              </a:rPr>
              <a:t>Subqueries</a:t>
            </a:r>
          </a:p>
        </p:txBody>
      </p:sp>
    </p:spTree>
    <p:extLst>
      <p:ext uri="{BB962C8B-B14F-4D97-AF65-F5344CB8AC3E}">
        <p14:creationId xmlns="" xmlns:p14="http://schemas.microsoft.com/office/powerpoint/2010/main" val="171921708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57112471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 xmlns:p14="http://schemas.microsoft.com/office/powerpoint/2010/main" val="4240804930"/>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1752373" y="5241267"/>
            <a:ext cx="4419026" cy="854735"/>
          </a:xfrm>
          <a:prstGeom prst="rect">
            <a:avLst/>
          </a:prstGeom>
        </p:spPr>
      </p:pic>
    </p:spTree>
    <p:extLst>
      <p:ext uri="{BB962C8B-B14F-4D97-AF65-F5344CB8AC3E}">
        <p14:creationId xmlns="" xmlns:p14="http://schemas.microsoft.com/office/powerpoint/2010/main" val="211921311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42315102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 xmlns:a16="http://schemas.microsoft.com/office/drawing/2014/main" val="20000"/>
                    </a:ext>
                  </a:extLst>
                </a:gridCol>
                <a:gridCol w="7161868">
                  <a:extLst>
                    <a:ext uri="{9D8B030D-6E8A-4147-A177-3AD203B41FA5}">
                      <a16:colId xmlns=""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237043370"/>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 xmlns:p14="http://schemas.microsoft.com/office/powerpoint/2010/main" val="2226653300"/>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 xmlns:p14="http://schemas.microsoft.com/office/powerpoint/2010/main" val="175998958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1904752" y="5353110"/>
            <a:ext cx="2003483" cy="895290"/>
          </a:xfrm>
          <a:prstGeom prst="rect">
            <a:avLst/>
          </a:prstGeom>
        </p:spPr>
      </p:pic>
    </p:spTree>
    <p:extLst>
      <p:ext uri="{BB962C8B-B14F-4D97-AF65-F5344CB8AC3E}">
        <p14:creationId xmlns="" xmlns:p14="http://schemas.microsoft.com/office/powerpoint/2010/main" val="263321197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 xmlns:p14="http://schemas.microsoft.com/office/powerpoint/2010/main" val="2233312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5485686"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 xmlns:p14="http://schemas.microsoft.com/office/powerpoint/2010/main" val="201435218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84040400"/>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5120170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8843633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89044107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942434834"/>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 xmlns:p14="http://schemas.microsoft.com/office/powerpoint/2010/main" val="245560099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16688433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 xmlns:p14="http://schemas.microsoft.com/office/powerpoint/2010/main" val="2980692963"/>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134590048"/>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 xmlns:p14="http://schemas.microsoft.com/office/powerpoint/2010/main" val="2540625294"/>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095338" y="5857892"/>
            <a:ext cx="5017527" cy="830997"/>
          </a:xfrm>
          <a:prstGeom prst="rect">
            <a:avLst/>
          </a:prstGeom>
        </p:spPr>
        <p:txBody>
          <a:bodyPr wrap="none">
            <a:spAutoFit/>
          </a:bodyPr>
          <a:lstStyle/>
          <a:p>
            <a:r>
              <a:rPr lang="en-US" sz="2400" smtClean="0">
                <a:solidFill>
                  <a:srgbClr val="00B0F0"/>
                </a:solidFill>
              </a:rPr>
              <a:t>show </a:t>
            </a:r>
            <a:r>
              <a:rPr lang="en-US" sz="2400" dirty="0" smtClean="0">
                <a:solidFill>
                  <a:srgbClr val="00B0F0"/>
                </a:solidFill>
              </a:rPr>
              <a:t>engines;</a:t>
            </a:r>
          </a:p>
          <a:p>
            <a:r>
              <a:rPr lang="en-US" sz="2400" dirty="0" smtClean="0">
                <a:solidFill>
                  <a:srgbClr val="00B0F0"/>
                </a:solidFill>
              </a:rPr>
              <a:t>set default_storage_engine = memory;</a:t>
            </a:r>
            <a:endParaRPr lang="en-US" sz="2400" dirty="0">
              <a:solidFill>
                <a:srgbClr val="00B0F0"/>
              </a:solidFill>
            </a:endParaRPr>
          </a:p>
        </p:txBody>
      </p:sp>
    </p:spTree>
    <p:extLst>
      <p:ext uri="{BB962C8B-B14F-4D97-AF65-F5344CB8AC3E}">
        <p14:creationId xmlns="" xmlns:p14="http://schemas.microsoft.com/office/powerpoint/2010/main" val="1299804971"/>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757446517"/>
      </p:ext>
    </p:extLst>
  </p:cSld>
  <p:clrMapOvr>
    <a:masterClrMapping/>
  </p:clrMapOvr>
  <p:transition spd="slow"/>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23900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 xmlns:p14="http://schemas.microsoft.com/office/powerpoint/2010/main" val="28090823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 xmlns:p14="http://schemas.microsoft.com/office/powerpoint/2010/main" val="300668964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40239000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41736169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2"/>
            <a:ext cx="8685669"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2372" y="2133602"/>
            <a:ext cx="8685669"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3390459" y="3962402"/>
            <a:ext cx="5409496"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 xmlns:p14="http://schemas.microsoft.com/office/powerpoint/2010/main" val="2582127105"/>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182" y="2695815"/>
            <a:ext cx="8838049"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1523802" y="2"/>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 xmlns:p14="http://schemas.microsoft.com/office/powerpoint/2010/main" val="1795709793"/>
              </p:ext>
            </p:extLst>
          </p:nvPr>
        </p:nvGraphicFramePr>
        <p:xfrm>
          <a:off x="1828562" y="762000"/>
          <a:ext cx="4266644" cy="1887294"/>
        </p:xfrm>
        <a:graphic>
          <a:graphicData uri="http://schemas.openxmlformats.org/drawingml/2006/table">
            <a:tbl>
              <a:tblPr firstRow="1" bandRow="1">
                <a:tableStyleId>{5940675A-B579-460E-94D1-54222C63F5DA}</a:tableStyleId>
              </a:tblPr>
              <a:tblGrid>
                <a:gridCol w="1371421">
                  <a:extLst>
                    <a:ext uri="{9D8B030D-6E8A-4147-A177-3AD203B41FA5}">
                      <a16:colId xmlns="" xmlns:a16="http://schemas.microsoft.com/office/drawing/2014/main" val="20000"/>
                    </a:ext>
                  </a:extLst>
                </a:gridCol>
                <a:gridCol w="2895223">
                  <a:extLst>
                    <a:ext uri="{9D8B030D-6E8A-4147-A177-3AD203B41FA5}">
                      <a16:colId xmlns="" xmlns:a16="http://schemas.microsoft.com/office/drawing/2014/main" val="20001"/>
                    </a:ext>
                  </a:extLst>
                </a:gridCol>
              </a:tblGrid>
              <a:tr h="403934">
                <a:tc>
                  <a:txBody>
                    <a:bodyPr/>
                    <a:lstStyle/>
                    <a:p>
                      <a:pPr algn="ctr"/>
                      <a:r>
                        <a:rPr lang="en-IN" dirty="0"/>
                        <a:t>ID</a:t>
                      </a:r>
                    </a:p>
                  </a:txBody>
                  <a:tcPr marL="91428" marR="91428">
                    <a:solidFill>
                      <a:srgbClr val="FFFF00"/>
                    </a:solidFill>
                  </a:tcPr>
                </a:tc>
                <a:tc>
                  <a:txBody>
                    <a:bodyPr/>
                    <a:lstStyle/>
                    <a:p>
                      <a:pPr algn="ctr"/>
                      <a:r>
                        <a:rPr lang="en-IN" dirty="0"/>
                        <a:t>firstName</a:t>
                      </a:r>
                    </a:p>
                  </a:txBody>
                  <a:tcPr marL="91428" marR="91428">
                    <a:solidFill>
                      <a:srgbClr val="FFFF00"/>
                    </a:solidFill>
                  </a:tcPr>
                </a:tc>
                <a:extLst>
                  <a:ext uri="{0D108BD9-81ED-4DB2-BD59-A6C34878D82A}">
                    <a16:rowId xmlns="" xmlns:a16="http://schemas.microsoft.com/office/drawing/2014/main" val="10000"/>
                  </a:ext>
                </a:extLst>
              </a:tr>
              <a:tr h="370840">
                <a:tc>
                  <a:txBody>
                    <a:bodyPr/>
                    <a:lstStyle/>
                    <a:p>
                      <a:pPr algn="ctr"/>
                      <a:r>
                        <a:rPr lang="en-IN" dirty="0"/>
                        <a:t>1</a:t>
                      </a:r>
                    </a:p>
                  </a:txBody>
                  <a:tcPr marL="91428" marR="91428"/>
                </a:tc>
                <a:tc>
                  <a:txBody>
                    <a:bodyPr/>
                    <a:lstStyle/>
                    <a:p>
                      <a:r>
                        <a:rPr lang="en-IN" dirty="0"/>
                        <a:t>Saleel Bagde</a:t>
                      </a:r>
                    </a:p>
                  </a:txBody>
                  <a:tcPr marL="91428" marR="91428"/>
                </a:tc>
                <a:extLst>
                  <a:ext uri="{0D108BD9-81ED-4DB2-BD59-A6C34878D82A}">
                    <a16:rowId xmlns="" xmlns:a16="http://schemas.microsoft.com/office/drawing/2014/main" val="10001"/>
                  </a:ext>
                </a:extLst>
              </a:tr>
              <a:tr h="370840">
                <a:tc>
                  <a:txBody>
                    <a:bodyPr/>
                    <a:lstStyle/>
                    <a:p>
                      <a:pPr algn="ctr"/>
                      <a:r>
                        <a:rPr lang="en-IN" dirty="0"/>
                        <a:t>2</a:t>
                      </a:r>
                    </a:p>
                  </a:txBody>
                  <a:tcPr marL="91428" marR="91428"/>
                </a:tc>
                <a:tc>
                  <a:txBody>
                    <a:bodyPr/>
                    <a:lstStyle/>
                    <a:p>
                      <a:r>
                        <a:rPr lang="en-IN" dirty="0"/>
                        <a:t>Sharmin</a:t>
                      </a:r>
                    </a:p>
                  </a:txBody>
                  <a:tcPr marL="91428" marR="91428"/>
                </a:tc>
                <a:extLst>
                  <a:ext uri="{0D108BD9-81ED-4DB2-BD59-A6C34878D82A}">
                    <a16:rowId xmlns="" xmlns:a16="http://schemas.microsoft.com/office/drawing/2014/main" val="10002"/>
                  </a:ext>
                </a:extLst>
              </a:tr>
              <a:tr h="370840">
                <a:tc>
                  <a:txBody>
                    <a:bodyPr/>
                    <a:lstStyle/>
                    <a:p>
                      <a:pPr algn="ctr"/>
                      <a:r>
                        <a:rPr lang="en-IN" dirty="0"/>
                        <a:t>3</a:t>
                      </a:r>
                    </a:p>
                  </a:txBody>
                  <a:tcPr marL="91428" marR="91428"/>
                </a:tc>
                <a:tc>
                  <a:txBody>
                    <a:bodyPr/>
                    <a:lstStyle/>
                    <a:p>
                      <a:r>
                        <a:rPr lang="en-IN" dirty="0"/>
                        <a:t>Vrushali</a:t>
                      </a:r>
                    </a:p>
                  </a:txBody>
                  <a:tcPr marL="91428" marR="91428"/>
                </a:tc>
                <a:extLst>
                  <a:ext uri="{0D108BD9-81ED-4DB2-BD59-A6C34878D82A}">
                    <a16:rowId xmlns="" xmlns:a16="http://schemas.microsoft.com/office/drawing/2014/main" val="10003"/>
                  </a:ext>
                </a:extLst>
              </a:tr>
              <a:tr h="370840">
                <a:tc>
                  <a:txBody>
                    <a:bodyPr/>
                    <a:lstStyle/>
                    <a:p>
                      <a:pPr algn="ctr"/>
                      <a:r>
                        <a:rPr lang="en-IN" dirty="0"/>
                        <a:t>4</a:t>
                      </a:r>
                    </a:p>
                  </a:txBody>
                  <a:tcPr marL="91428" marR="91428"/>
                </a:tc>
                <a:tc>
                  <a:txBody>
                    <a:bodyPr/>
                    <a:lstStyle/>
                    <a:p>
                      <a:r>
                        <a:rPr lang="en-IN" dirty="0"/>
                        <a:t>Ruhan</a:t>
                      </a:r>
                    </a:p>
                  </a:txBody>
                  <a:tcPr marL="91428" marR="91428"/>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 xmlns:p14="http://schemas.microsoft.com/office/powerpoint/2010/main" val="3552185795"/>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 xmlns:p14="http://schemas.microsoft.com/office/powerpoint/2010/main" val="79113831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 xmlns:p14="http://schemas.microsoft.com/office/powerpoint/2010/main" val="223401202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 xmlns:a16="http://schemas.microsoft.com/office/drawing/2014/main" val="20000"/>
                    </a:ext>
                  </a:extLst>
                </a:gridCol>
                <a:gridCol w="2116759">
                  <a:extLst>
                    <a:ext uri="{9D8B030D-6E8A-4147-A177-3AD203B41FA5}">
                      <a16:colId xmlns="" xmlns:a16="http://schemas.microsoft.com/office/drawing/2014/main" val="20001"/>
                    </a:ext>
                  </a:extLst>
                </a:gridCol>
                <a:gridCol w="1599992">
                  <a:extLst>
                    <a:ext uri="{9D8B030D-6E8A-4147-A177-3AD203B41FA5}">
                      <a16:colId xmlns="" xmlns:a16="http://schemas.microsoft.com/office/drawing/2014/main" val="20002"/>
                    </a:ext>
                  </a:extLst>
                </a:gridCol>
                <a:gridCol w="1576803">
                  <a:extLst>
                    <a:ext uri="{9D8B030D-6E8A-4147-A177-3AD203B41FA5}">
                      <a16:colId xmlns="" xmlns:a16="http://schemas.microsoft.com/office/drawing/2014/main" val="20003"/>
                    </a:ext>
                  </a:extLst>
                </a:gridCol>
                <a:gridCol w="1089849">
                  <a:extLst>
                    <a:ext uri="{9D8B030D-6E8A-4147-A177-3AD203B41FA5}">
                      <a16:colId xmlns=""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39560148"/>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 xmlns:p14="http://schemas.microsoft.com/office/powerpoint/2010/main" val="19235006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1900670" y="2570650"/>
            <a:ext cx="1542849" cy="419100"/>
          </a:xfrm>
          <a:prstGeom prst="rect">
            <a:avLst/>
          </a:prstGeom>
        </p:spPr>
      </p:pic>
      <p:pic>
        <p:nvPicPr>
          <p:cNvPr id="10" name="Picture 9"/>
          <p:cNvPicPr>
            <a:picLocks noChangeAspect="1"/>
          </p:cNvPicPr>
          <p:nvPr/>
        </p:nvPicPr>
        <p:blipFill>
          <a:blip r:embed="rId3"/>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795640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 xmlns:p14="http://schemas.microsoft.com/office/powerpoint/2010/main" val="74770426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4093428"/>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Arial" panose="020B0604020202020204" pitchFamily="34" charset="0"/>
                <a:cs typeface="Arial" pitchFamily="34" charset="0"/>
              </a:rPr>
              <a:t>Anyone who wants to develop a good application should have the knowledge three major components. </a:t>
            </a:r>
            <a:endParaRPr lang="en-US" sz="2000" dirty="0">
              <a:latin typeface="Arial" pitchFamily="34" charset="0"/>
              <a:cs typeface="Arial" pitchFamily="34" charset="0"/>
            </a:endParaRP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Any application has three major parts .</a:t>
            </a:r>
          </a:p>
          <a:p>
            <a:pPr marL="914400" lvl="1" indent="-457200">
              <a:buFont typeface="+mj-lt"/>
              <a:buAutoNum type="arabicPeriod"/>
            </a:pPr>
            <a:r>
              <a:rPr lang="en-US" sz="2000" dirty="0" smtClean="0">
                <a:latin typeface="Arial" pitchFamily="34" charset="0"/>
                <a:cs typeface="Arial" pitchFamily="34" charset="0"/>
              </a:rPr>
              <a:t>UI</a:t>
            </a:r>
          </a:p>
          <a:p>
            <a:pPr marL="914400" lvl="1" indent="-457200">
              <a:buFont typeface="+mj-lt"/>
              <a:buAutoNum type="arabicPeriod"/>
            </a:pPr>
            <a:r>
              <a:rPr lang="en-US" sz="2000" dirty="0" smtClean="0">
                <a:latin typeface="Arial" pitchFamily="34" charset="0"/>
                <a:cs typeface="Arial" pitchFamily="34" charset="0"/>
              </a:rPr>
              <a:t>Middle Layer</a:t>
            </a:r>
          </a:p>
          <a:p>
            <a:pPr marL="914400" lvl="1" indent="-457200">
              <a:buFont typeface="+mj-lt"/>
              <a:buAutoNum type="arabicPeriod"/>
            </a:pPr>
            <a:r>
              <a:rPr lang="en-US" sz="2000" b="1" dirty="0" smtClean="0">
                <a:solidFill>
                  <a:srgbClr val="FF0000"/>
                </a:solidFill>
                <a:latin typeface="Arial" pitchFamily="34" charset="0"/>
                <a:cs typeface="Arial" pitchFamily="34" charset="0"/>
              </a:rPr>
              <a:t>Database</a:t>
            </a:r>
            <a:endParaRPr lang="en-US" sz="2000" b="1" dirty="0">
              <a:solidFill>
                <a:srgbClr val="FF0000"/>
              </a:solidFill>
              <a:latin typeface="Arial" pitchFamily="34" charset="0"/>
              <a:cs typeface="Arial" pitchFamily="34" charset="0"/>
            </a:endParaRPr>
          </a:p>
          <a:p>
            <a:endParaRPr lang="en-US" sz="2000" b="1" dirty="0" smtClean="0">
              <a:solidFill>
                <a:srgbClr val="FF0000"/>
              </a:solidFill>
              <a:latin typeface="Arial"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would </a:t>
            </a:r>
            <a:r>
              <a:rPr lang="en-US" sz="2000" dirty="0" smtClean="0">
                <a:latin typeface="Arial" panose="020B0604020202020204" pitchFamily="34" charset="0"/>
                <a:cs typeface="Arial" panose="020B0604020202020204" pitchFamily="34" charset="0"/>
              </a:rPr>
              <a:t>say that </a:t>
            </a:r>
            <a:r>
              <a:rPr lang="en-US" sz="2000" dirty="0">
                <a:latin typeface="Arial" panose="020B0604020202020204" pitchFamily="34" charset="0"/>
                <a:cs typeface="Arial" panose="020B0604020202020204" pitchFamily="34" charset="0"/>
              </a:rPr>
              <a:t>for a programmer to understand and be able to interact with a database is </a:t>
            </a:r>
            <a:r>
              <a:rPr lang="en-US" sz="2000" dirty="0" smtClean="0">
                <a:latin typeface="Arial" panose="020B0604020202020204" pitchFamily="34" charset="0"/>
                <a:cs typeface="Arial" panose="020B0604020202020204" pitchFamily="34" charset="0"/>
              </a:rPr>
              <a:t>must, so than the data which is collected from the UI is processed and </a:t>
            </a:r>
            <a:r>
              <a:rPr lang="en-US" sz="2000" dirty="0">
                <a:latin typeface="Arial" pitchFamily="34" charset="0"/>
                <a:cs typeface="Arial" pitchFamily="34" charset="0"/>
              </a:rPr>
              <a:t>stored </a:t>
            </a:r>
            <a:r>
              <a:rPr lang="en-US" sz="2000" dirty="0" smtClean="0">
                <a:latin typeface="Arial" pitchFamily="34" charset="0"/>
                <a:cs typeface="Arial" pitchFamily="34" charset="0"/>
              </a:rPr>
              <a:t>permanently. (eg. Any management </a:t>
            </a:r>
            <a:r>
              <a:rPr lang="en-US" sz="2000" dirty="0">
                <a:latin typeface="Arial" pitchFamily="34" charset="0"/>
                <a:cs typeface="Arial" pitchFamily="34" charset="0"/>
              </a:rPr>
              <a:t>systems</a:t>
            </a:r>
            <a:r>
              <a:rPr lang="en-US" sz="2000" dirty="0" smtClean="0">
                <a:latin typeface="Arial" pitchFamily="34" charset="0"/>
                <a:cs typeface="Arial" pitchFamily="34" charset="0"/>
              </a:rPr>
              <a:t>, set </a:t>
            </a:r>
            <a:r>
              <a:rPr lang="en-US" sz="2000" dirty="0">
                <a:latin typeface="Arial" pitchFamily="34" charset="0"/>
                <a:cs typeface="Arial" pitchFamily="34" charset="0"/>
              </a:rPr>
              <a:t>top </a:t>
            </a:r>
            <a:r>
              <a:rPr lang="en-US" sz="2000" dirty="0" smtClean="0">
                <a:latin typeface="Arial" pitchFamily="34" charset="0"/>
                <a:cs typeface="Arial" pitchFamily="34" charset="0"/>
              </a:rPr>
              <a:t>box, washing machine, mobile application etc.).</a:t>
            </a:r>
            <a:endParaRPr lang="en-US" sz="2000" b="1" dirty="0" smtClean="0">
              <a:solidFill>
                <a:srgbClr val="FF0000"/>
              </a:solidFill>
              <a:latin typeface="Arial" pitchFamily="34" charset="0"/>
              <a:cs typeface="Arial" pitchFamily="34" charset="0"/>
            </a:endParaRPr>
          </a:p>
          <a:p>
            <a:endParaRPr lang="en-US" sz="2000" b="1" dirty="0">
              <a:solidFill>
                <a:srgbClr val="FF0000"/>
              </a:solidFill>
              <a:latin typeface="Arial" pitchFamily="34" charset="0"/>
              <a:cs typeface="Arial"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2" name="Rectangle 1"/>
          <p:cNvSpPr/>
          <p:nvPr/>
        </p:nvSpPr>
        <p:spPr>
          <a:xfrm>
            <a:off x="228570" y="5922232"/>
            <a:ext cx="6095207" cy="646331"/>
          </a:xfrm>
          <a:prstGeom prst="rect">
            <a:avLst/>
          </a:prstGeom>
        </p:spPr>
        <p:txBody>
          <a:bodyPr>
            <a:spAutoFit/>
          </a:bodyPr>
          <a:lstStyle/>
          <a:p>
            <a:r>
              <a:rPr lang="en-US" dirty="0">
                <a:solidFill>
                  <a:schemeClr val="bg1"/>
                </a:solidFill>
                <a:latin typeface="Arial" pitchFamily="34" charset="0"/>
                <a:cs typeface="Arial" pitchFamily="34" charset="0"/>
              </a:rPr>
              <a:t>What is required to learn so than you can develop an Application. </a:t>
            </a:r>
            <a:endParaRPr lang="en-US" dirty="0">
              <a:solidFill>
                <a:schemeClr val="bg1"/>
              </a:solidFill>
            </a:endParaRPr>
          </a:p>
        </p:txBody>
      </p:sp>
    </p:spTree>
    <p:extLst>
      <p:ext uri="{BB962C8B-B14F-4D97-AF65-F5344CB8AC3E}">
        <p14:creationId xmlns="" xmlns:p14="http://schemas.microsoft.com/office/powerpoint/2010/main" val="1253825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err="1">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3333938"/>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2867930676"/>
              </p:ext>
            </p:extLst>
          </p:nvPr>
        </p:nvGraphicFramePr>
        <p:xfrm>
          <a:off x="238784" y="4114802"/>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 xmlns:p14="http://schemas.microsoft.com/office/powerpoint/2010/main" val="2859914041"/>
              </p:ext>
            </p:extLst>
          </p:nvPr>
        </p:nvGraphicFramePr>
        <p:xfrm>
          <a:off x="5942827" y="4114802"/>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71969438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 xmlns:p14="http://schemas.microsoft.com/office/powerpoint/2010/main" val="24839681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 xmlns:p14="http://schemas.microsoft.com/office/powerpoint/2010/main" val="41513896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2323687" y="1168675"/>
            <a:ext cx="7352453" cy="4622526"/>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 xmlns:p14="http://schemas.microsoft.com/office/powerpoint/2010/main" val="26599769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 xmlns:p14="http://schemas.microsoft.com/office/powerpoint/2010/main" val="6412060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039468490"/>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4502700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6746302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 xmlns:p14="http://schemas.microsoft.com/office/powerpoint/2010/main" val="38307244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 xmlns:p14="http://schemas.microsoft.com/office/powerpoint/2010/main" val="151601765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 xmlns:p14="http://schemas.microsoft.com/office/powerpoint/2010/main" val="28983762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45016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 xmlns:p14="http://schemas.microsoft.com/office/powerpoint/2010/main" val="16712886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046909445"/>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27666507"/>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44897638"/>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3275537233"/>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 xmlns:p14="http://schemas.microsoft.com/office/powerpoint/2010/main" val="103369519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74439694"/>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 xmlns:p14="http://schemas.microsoft.com/office/powerpoint/2010/main" val="1798213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 xmlns:a16="http://schemas.microsoft.com/office/drawing/2014/main" val="20000"/>
                    </a:ext>
                  </a:extLst>
                </a:gridCol>
                <a:gridCol w="2537686">
                  <a:extLst>
                    <a:ext uri="{9D8B030D-6E8A-4147-A177-3AD203B41FA5}">
                      <a16:colId xmlns=""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5582721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85897669"/>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654248" y="2819400"/>
            <a:ext cx="8859983" cy="2840182"/>
          </a:xfrm>
          <a:prstGeom prst="rect">
            <a:avLst/>
          </a:prstGeom>
        </p:spPr>
      </p:pic>
    </p:spTree>
    <p:extLst>
      <p:ext uri="{BB962C8B-B14F-4D97-AF65-F5344CB8AC3E}">
        <p14:creationId xmlns="" xmlns:p14="http://schemas.microsoft.com/office/powerpoint/2010/main" val="943877492"/>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 xmlns:a16="http://schemas.microsoft.com/office/drawing/2014/main" val="20000"/>
                    </a:ext>
                  </a:extLst>
                </a:gridCol>
                <a:gridCol w="4076169">
                  <a:extLst>
                    <a:ext uri="{9D8B030D-6E8A-4147-A177-3AD203B41FA5}">
                      <a16:colId xmlns=""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 xmlns:p14="http://schemas.microsoft.com/office/powerpoint/2010/main" val="3414458270"/>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 xmlns:p14="http://schemas.microsoft.com/office/powerpoint/2010/main" val="2677727795"/>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715741290"/>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423414226"/>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 xmlns:p14="http://schemas.microsoft.com/office/powerpoint/2010/main" val="253514742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 xmlns:p14="http://schemas.microsoft.com/office/powerpoint/2010/main" val="1626257679"/>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 xmlns:p14="http://schemas.microsoft.com/office/powerpoint/2010/main" val="2995718037"/>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4 &amp; 21</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8502765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57200"/>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PRI, UNI, and MUL.</a:t>
            </a:r>
          </a:p>
        </p:txBody>
      </p:sp>
      <p:sp>
        <p:nvSpPr>
          <p:cNvPr id="6" name="Rectangle 5"/>
          <p:cNvSpPr/>
          <p:nvPr/>
        </p:nvSpPr>
        <p:spPr>
          <a:xfrm>
            <a:off x="4266644" y="1437923"/>
            <a:ext cx="6095207" cy="707886"/>
          </a:xfrm>
          <a:prstGeom prst="rect">
            <a:avLst/>
          </a:prstGeom>
          <a:solidFill>
            <a:schemeClr val="bg1"/>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
        <p:nvSpPr>
          <p:cNvPr id="7" name="Rectangle 6"/>
          <p:cNvSpPr/>
          <p:nvPr/>
        </p:nvSpPr>
        <p:spPr>
          <a:xfrm>
            <a:off x="4809322" y="3214686"/>
            <a:ext cx="2373278" cy="400110"/>
          </a:xfrm>
          <a:prstGeom prst="rect">
            <a:avLst/>
          </a:prstGeom>
        </p:spPr>
        <p:txBody>
          <a:bodyPr wrap="none">
            <a:spAutoFit/>
          </a:bodyPr>
          <a:lstStyle/>
          <a:p>
            <a:r>
              <a:rPr lang="en-US" sz="2000" dirty="0" smtClean="0">
                <a:solidFill>
                  <a:srgbClr val="00B0F0"/>
                </a:solidFill>
              </a:rPr>
              <a:t>To limit or to restrict.</a:t>
            </a:r>
            <a:endParaRPr lang="en-US" sz="2000" dirty="0">
              <a:solidFill>
                <a:srgbClr val="00B0F0"/>
              </a:solidFill>
            </a:endParaRPr>
          </a:p>
        </p:txBody>
      </p:sp>
    </p:spTree>
    <p:extLst>
      <p:ext uri="{BB962C8B-B14F-4D97-AF65-F5344CB8AC3E}">
        <p14:creationId xmlns="" xmlns:p14="http://schemas.microsoft.com/office/powerpoint/2010/main" val="3330498441"/>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relational database, is the process of organizing data to minimize redundancy. Normalization usually involves dividing a database into two or more tables and defining relationships between the tables.</a:t>
            </a:r>
          </a:p>
        </p:txBody>
      </p:sp>
    </p:spTree>
    <p:extLst>
      <p:ext uri="{BB962C8B-B14F-4D97-AF65-F5344CB8AC3E}">
        <p14:creationId xmlns="" xmlns:p14="http://schemas.microsoft.com/office/powerpoint/2010/main" val="9236627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964914"/>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2189481208"/>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 xmlns:p14="http://schemas.microsoft.com/office/powerpoint/2010/main" val="3860626219"/>
      </p:ext>
    </p:extLst>
  </p:cSld>
  <p:clrMapOvr>
    <a:masterClrMapping/>
  </p:clrMapOvr>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a:t>
            </a:r>
            <a:r>
              <a:rPr lang="en-US" sz="2000" dirty="0" smtClean="0">
                <a:latin typeface="Open sans"/>
                <a:cs typeface="Arial" panose="020B0604020202020204" pitchFamily="34" charset="0"/>
              </a:rPr>
              <a:t>data </a:t>
            </a:r>
            <a:r>
              <a:rPr lang="en-US" sz="2000" dirty="0">
                <a:latin typeface="Open sans"/>
                <a:cs typeface="Arial" panose="020B0604020202020204" pitchFamily="34" charset="0"/>
              </a:rPr>
              <a:t>is stored in the external hard drives in the form of </a:t>
            </a:r>
            <a:r>
              <a:rPr lang="en-US" sz="2000" dirty="0" smtClean="0">
                <a:latin typeface="Open sans"/>
                <a:cs typeface="Arial" panose="020B0604020202020204" pitchFamily="34" charset="0"/>
              </a:rPr>
              <a:t>bits, </a:t>
            </a:r>
            <a:r>
              <a:rPr lang="en-US" sz="2000" dirty="0">
                <a:latin typeface="Open sans"/>
                <a:cs typeface="Arial" panose="020B0604020202020204" pitchFamily="34" charset="0"/>
              </a:rPr>
              <a:t>it can be said that the data is stored in files and folders</a:t>
            </a:r>
            <a:r>
              <a:rPr lang="en-US" sz="2000" dirty="0" smtClean="0">
                <a:latin typeface="Open sans"/>
                <a:cs typeface="Arial" panose="020B0604020202020204" pitchFamily="34" charset="0"/>
              </a:rPr>
              <a:t>.</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 xmlns:p14="http://schemas.microsoft.com/office/powerpoint/2010/main" val="3474098058"/>
      </p:ext>
    </p:extLst>
  </p:cSld>
  <p:clrMapOvr>
    <a:masterClrMapping/>
  </p:clrMapOvr>
  <p:transition spd="slow"/>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 xmlns:p14="http://schemas.microsoft.com/office/powerpoint/2010/main" val="1985638699"/>
      </p:ext>
    </p:extLst>
  </p:cSld>
  <p:clrMapOvr>
    <a:masterClrMapping/>
  </p:clrMapOvr>
  <p:transition spd="slow"/>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 xmlns:p14="http://schemas.microsoft.com/office/powerpoint/2010/main" val="2066063075"/>
      </p:ext>
    </p:extLst>
  </p:cSld>
  <p:clrMapOvr>
    <a:masterClrMapping/>
  </p:clrMapOvr>
  <p:transition spd="slow"/>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smtClean="0">
                <a:solidFill>
                  <a:schemeClr val="tx2"/>
                </a:solidFill>
              </a:rPr>
              <a:t>Data modeling is the process of creating a data model for the data to be stored in a Database. This data model is a conceptual representation of</a:t>
            </a:r>
          </a:p>
          <a:p>
            <a:endParaRPr lang="en-US" sz="2000" dirty="0" smtClean="0">
              <a:solidFill>
                <a:schemeClr val="tx2"/>
              </a:solidFill>
            </a:endParaRPr>
          </a:p>
          <a:p>
            <a:pPr>
              <a:lnSpc>
                <a:spcPct val="150000"/>
              </a:lnSpc>
              <a:buFont typeface="Arial" pitchFamily="34" charset="0"/>
              <a:buChar char="•"/>
            </a:pPr>
            <a:r>
              <a:rPr lang="en-US" sz="2000" dirty="0" smtClean="0">
                <a:solidFill>
                  <a:schemeClr val="tx2"/>
                </a:solidFill>
              </a:rPr>
              <a:t>Data objects</a:t>
            </a:r>
          </a:p>
          <a:p>
            <a:pPr>
              <a:lnSpc>
                <a:spcPct val="150000"/>
              </a:lnSpc>
              <a:buFont typeface="Arial" pitchFamily="34" charset="0"/>
              <a:buChar char="•"/>
            </a:pPr>
            <a:r>
              <a:rPr lang="en-US" sz="2000" dirty="0" smtClean="0">
                <a:solidFill>
                  <a:schemeClr val="tx2"/>
                </a:solidFill>
              </a:rPr>
              <a:t>The associations between different data objects</a:t>
            </a:r>
          </a:p>
          <a:p>
            <a:pPr>
              <a:lnSpc>
                <a:spcPct val="150000"/>
              </a:lnSpc>
              <a:buFont typeface="Arial" pitchFamily="34" charset="0"/>
              <a:buChar char="•"/>
            </a:pPr>
            <a:r>
              <a:rPr lang="en-US" sz="2000" dirty="0" smtClean="0">
                <a:solidFill>
                  <a:schemeClr val="tx2"/>
                </a:solidFill>
              </a:rPr>
              <a:t>The rules.</a:t>
            </a:r>
            <a:endParaRPr lang="en-US" sz="2000" dirty="0">
              <a:solidFill>
                <a:schemeClr val="tx2"/>
              </a:solidFill>
            </a:endParaRPr>
          </a:p>
        </p:txBody>
      </p:sp>
    </p:spTree>
    <p:extLst>
      <p:ext uri="{BB962C8B-B14F-4D97-AF65-F5344CB8AC3E}">
        <p14:creationId xmlns="" xmlns:p14="http://schemas.microsoft.com/office/powerpoint/2010/main" val="225750419"/>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 xmlns:p14="http://schemas.microsoft.com/office/powerpoint/2010/main" val="2355499622"/>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 xmlns:p14="http://schemas.microsoft.com/office/powerpoint/2010/main" val="229645638"/>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 xmlns:p14="http://schemas.microsoft.com/office/powerpoint/2010/main" val="10009440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MySQL </a:t>
            </a:r>
            <a:r>
              <a:rPr lang="en-US" dirty="0">
                <a:latin typeface="Arial" panose="020B0604020202020204" pitchFamily="34" charset="0"/>
                <a:cs typeface="Arial" panose="020B0604020202020204" pitchFamily="34" charset="0"/>
              </a:rPr>
              <a:t>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3419434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 xmlns:p14="http://schemas.microsoft.com/office/powerpoint/2010/main" val="139207388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 xmlns:a16="http://schemas.microsoft.com/office/drawing/2014/main" val="20000"/>
                    </a:ext>
                  </a:extLst>
                </a:gridCol>
                <a:gridCol w="1904752">
                  <a:extLst>
                    <a:ext uri="{9D8B030D-6E8A-4147-A177-3AD203B41FA5}">
                      <a16:colId xmlns="" xmlns:a16="http://schemas.microsoft.com/office/drawing/2014/main" val="20001"/>
                    </a:ext>
                  </a:extLst>
                </a:gridCol>
                <a:gridCol w="1980942">
                  <a:extLst>
                    <a:ext uri="{9D8B030D-6E8A-4147-A177-3AD203B41FA5}">
                      <a16:colId xmlns="" xmlns:a16="http://schemas.microsoft.com/office/drawing/2014/main" val="20002"/>
                    </a:ext>
                  </a:extLst>
                </a:gridCol>
                <a:gridCol w="1904754">
                  <a:extLst>
                    <a:ext uri="{9D8B030D-6E8A-4147-A177-3AD203B41FA5}">
                      <a16:colId xmlns=""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 xmlns:p14="http://schemas.microsoft.com/office/powerpoint/2010/main" val="331133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smtClean="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latin typeface="Segoe UI Light" panose="020B0502040204020203" pitchFamily="34" charset="0"/>
                <a:cs typeface="Segoe UI Light" panose="020B0502040204020203" pitchFamily="34" charset="0"/>
              </a:rPr>
              <a:t>Insertion</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update</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and</a:t>
            </a:r>
            <a:r>
              <a:rPr lang="en-IN" sz="2000" b="1"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deletion</a:t>
            </a:r>
            <a:r>
              <a:rPr lang="en-IN" sz="2000" b="1" dirty="0">
                <a:latin typeface="Segoe UI Light"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anomaly.</a:t>
            </a:r>
          </a:p>
        </p:txBody>
      </p:sp>
    </p:spTree>
    <p:extLst>
      <p:ext uri="{BB962C8B-B14F-4D97-AF65-F5344CB8AC3E}">
        <p14:creationId xmlns="" xmlns:p14="http://schemas.microsoft.com/office/powerpoint/2010/main" val="39219545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smtClean="0">
                <a:solidFill>
                  <a:srgbClr val="FFFF00"/>
                </a:solidFill>
                <a:latin typeface="Arial" pitchFamily="34" charset="0"/>
                <a:cs typeface="Arial" pitchFamily="34" charset="0"/>
              </a:rPr>
              <a:t>Anomalies </a:t>
            </a:r>
            <a:r>
              <a:rPr lang="en-US" sz="3200" b="1" i="1" dirty="0">
                <a:solidFill>
                  <a:srgbClr val="FFFF00"/>
                </a:solidFill>
                <a:latin typeface="Arial" pitchFamily="34" charset="0"/>
                <a:cs typeface="Arial" pitchFamily="34" charset="0"/>
              </a:rPr>
              <a:t>in </a:t>
            </a:r>
            <a:r>
              <a:rPr lang="en-US" sz="3200" b="1" i="1" dirty="0" smtClean="0">
                <a:solidFill>
                  <a:srgbClr val="FFFF00"/>
                </a:solidFill>
                <a:latin typeface="Arial" pitchFamily="34" charset="0"/>
                <a:cs typeface="Arial" pitchFamily="34" charset="0"/>
              </a:rPr>
              <a:t>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smtClean="0"/>
              <a:t>Student</a:t>
            </a:r>
            <a:r>
              <a:rPr lang="en-US" sz="2400" dirty="0" smtClean="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2786080"/>
        </p:xfrm>
        <a:graphic>
          <a:graphicData uri="http://schemas.openxmlformats.org/drawingml/2006/table">
            <a:tbl>
              <a:tblPr/>
              <a:tblGrid>
                <a:gridCol w="2314591"/>
                <a:gridCol w="2314591"/>
                <a:gridCol w="2314591"/>
                <a:gridCol w="2314591"/>
                <a:gridCol w="2314591"/>
              </a:tblGrid>
              <a:tr h="557216">
                <a:tc>
                  <a:txBody>
                    <a:bodyPr/>
                    <a:lstStyle/>
                    <a:p>
                      <a:pPr algn="ctr" fontAlgn="t"/>
                      <a:r>
                        <a:rPr lang="en-US" b="1" dirty="0">
                          <a:solidFill>
                            <a:schemeClr val="tx2">
                              <a:lumMod val="75000"/>
                            </a:schemeClr>
                          </a:solidFill>
                        </a:rPr>
                        <a:t>rollno</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 xmlns:p14="http://schemas.microsoft.com/office/powerpoint/2010/main" val="626531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smtClean="0">
                <a:solidFill>
                  <a:srgbClr val="FFFF00"/>
                </a:solidFill>
                <a:latin typeface="Arial" pitchFamily="34" charset="0"/>
                <a:cs typeface="Arial" pitchFamily="34" charset="0"/>
              </a:rPr>
              <a:t>INSERT, UPDATE, and DELETE </a:t>
            </a:r>
            <a:r>
              <a:rPr lang="en-IN" sz="3200" b="1" i="1" dirty="0" smtClean="0">
                <a:solidFill>
                  <a:srgbClr val="FFFF00"/>
                </a:solidFill>
                <a:latin typeface="Arial" pitchFamily="34" charset="0"/>
                <a:cs typeface="Arial" pitchFamily="34" charset="0"/>
              </a:rPr>
              <a:t>ANOMALY</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69090"/>
            <a:ext cx="11784066" cy="1631216"/>
          </a:xfrm>
          <a:prstGeom prst="rect">
            <a:avLst/>
          </a:prstGeom>
          <a:solidFill>
            <a:schemeClr val="accent3">
              <a:lumMod val="40000"/>
              <a:lumOff val="60000"/>
            </a:schemeClr>
          </a:solidFill>
        </p:spPr>
        <p:txBody>
          <a:bodyPr wrap="square">
            <a:spAutoFit/>
          </a:bodyPr>
          <a:lstStyle/>
          <a:p>
            <a:r>
              <a:rPr lang="en-IN" sz="2000" b="1" dirty="0" smtClean="0">
                <a:latin typeface="Arial" panose="020B0604020202020204" pitchFamily="34" charset="0"/>
                <a:cs typeface="Arial" panose="020B0604020202020204" pitchFamily="34" charset="0"/>
              </a:rPr>
              <a:t>Insert anomaly</a:t>
            </a:r>
            <a:r>
              <a:rPr lang="en-IN" sz="2000" dirty="0" smtClean="0">
                <a:latin typeface="Arial" panose="020B0604020202020204" pitchFamily="34" charset="0"/>
                <a:cs typeface="Arial" panose="020B0604020202020204" pitchFamily="34" charset="0"/>
              </a:rPr>
              <a:t>: </a:t>
            </a:r>
            <a:r>
              <a:rPr lang="en-US" sz="2000" dirty="0" smtClean="0"/>
              <a:t>Suppose for a new admission, until and unless a student opts for a branch, data of the student cannot be inserted, or else we will have to set the branch information as </a:t>
            </a:r>
            <a:r>
              <a:rPr lang="en-US" sz="2000" b="1" dirty="0" smtClean="0"/>
              <a:t>NULL</a:t>
            </a:r>
            <a:r>
              <a:rPr lang="en-US" sz="2000" dirty="0" smtClean="0"/>
              <a:t>.</a:t>
            </a:r>
          </a:p>
          <a:p>
            <a:r>
              <a:rPr lang="en-US" sz="2000" dirty="0" smtClean="0"/>
              <a:t>Also, if we have to insert data of 100 students of same branch, then the branch information will be repeated for all those 100 students.</a:t>
            </a:r>
          </a:p>
          <a:p>
            <a:r>
              <a:rPr lang="en-US" sz="2000" dirty="0" smtClean="0"/>
              <a:t>These scenarios are nothing but </a:t>
            </a:r>
            <a:r>
              <a:rPr lang="en-US" sz="2000" b="1" dirty="0" smtClean="0"/>
              <a:t>Insertion anomalies</a:t>
            </a:r>
            <a:r>
              <a:rPr lang="en-US" sz="2000" dirty="0" smtClean="0"/>
              <a:t>.</a:t>
            </a:r>
          </a:p>
        </p:txBody>
      </p:sp>
      <p:sp>
        <p:nvSpPr>
          <p:cNvPr id="3" name="Rectangle 2"/>
          <p:cNvSpPr/>
          <p:nvPr/>
        </p:nvSpPr>
        <p:spPr>
          <a:xfrm>
            <a:off x="203174" y="3127717"/>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Update </a:t>
            </a:r>
            <a:r>
              <a:rPr lang="en-IN" sz="2000" b="1" dirty="0" smtClean="0">
                <a:latin typeface="Arial" panose="020B0604020202020204" pitchFamily="34" charset="0"/>
                <a:cs typeface="Arial" panose="020B0604020202020204" pitchFamily="34" charset="0"/>
              </a:rPr>
              <a:t>anomaly</a:t>
            </a:r>
            <a:r>
              <a:rPr lang="en-US" sz="2000" dirty="0" smtClean="0"/>
              <a:t>What if Mr. X leaves the college? or is no longer the HOD of computer science department? In that case all the student records will have to be updated, and if by mistake we miss any record, it will lead to data inconsistency. This is </a:t>
            </a:r>
            <a:r>
              <a:rPr lang="en-US" sz="2000" b="1" dirty="0" smtClean="0"/>
              <a:t>Updation anomaly</a:t>
            </a:r>
            <a:r>
              <a:rPr lang="en-US" sz="2000" dirty="0" smtClean="0"/>
              <a:t>.</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03174" y="4770791"/>
            <a:ext cx="11784066" cy="1015663"/>
          </a:xfrm>
          <a:prstGeom prst="rect">
            <a:avLst/>
          </a:prstGeom>
          <a:solidFill>
            <a:schemeClr val="accent3">
              <a:lumMod val="40000"/>
              <a:lumOff val="60000"/>
            </a:schemeClr>
          </a:solidFill>
        </p:spPr>
        <p:txBody>
          <a:bodyPr wrap="square">
            <a:spAutoFit/>
          </a:bodyPr>
          <a:lstStyle/>
          <a:p>
            <a:r>
              <a:rPr lang="en-IN" sz="2000" b="1" dirty="0">
                <a:latin typeface="Arial" panose="020B0604020202020204" pitchFamily="34" charset="0"/>
                <a:cs typeface="Arial" panose="020B0604020202020204" pitchFamily="34" charset="0"/>
              </a:rPr>
              <a:t>Delete anomaly: </a:t>
            </a:r>
            <a:r>
              <a:rPr lang="en-US" sz="2000" dirty="0" smtClean="0"/>
              <a:t>In our </a:t>
            </a:r>
            <a:r>
              <a:rPr lang="en-US" sz="2000" b="1" dirty="0" smtClean="0"/>
              <a:t>Student</a:t>
            </a:r>
            <a:r>
              <a:rPr lang="en-US" sz="2000" dirty="0" smtClean="0"/>
              <a:t> table, two different informations are kept together, Student information and Branch information. Hence, at the end of the academic year, if student records are deleted, we will also lose the branch information. This is </a:t>
            </a:r>
            <a:r>
              <a:rPr lang="en-US" sz="2000" b="1" dirty="0" smtClean="0"/>
              <a:t>Deletion anomaly.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408683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685669" cy="1785104"/>
          </a:xfrm>
          <a:prstGeom prst="rect">
            <a:avLst/>
          </a:prstGeom>
        </p:spPr>
        <p:txBody>
          <a:bodyPr wrap="square">
            <a:spAutoFit/>
          </a:bodyPr>
          <a:lstStyle/>
          <a:p>
            <a:pPr algn="just"/>
            <a:r>
              <a:rPr lang="en-US" sz="2200" dirty="0">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 xmlns:p14="http://schemas.microsoft.com/office/powerpoint/2010/main" val="250295485"/>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 xmlns:a16="http://schemas.microsoft.com/office/drawing/2014/main" val="20000"/>
                    </a:ext>
                  </a:extLst>
                </a:gridCol>
                <a:gridCol w="2128067">
                  <a:extLst>
                    <a:ext uri="{9D8B030D-6E8A-4147-A177-3AD203B41FA5}">
                      <a16:colId xmlns="" xmlns:a16="http://schemas.microsoft.com/office/drawing/2014/main" val="20001"/>
                    </a:ext>
                  </a:extLst>
                </a:gridCol>
                <a:gridCol w="2128067">
                  <a:extLst>
                    <a:ext uri="{9D8B030D-6E8A-4147-A177-3AD203B41FA5}">
                      <a16:colId xmlns="" xmlns:a16="http://schemas.microsoft.com/office/drawing/2014/main" val="20002"/>
                    </a:ext>
                  </a:extLst>
                </a:gridCol>
                <a:gridCol w="3073876">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smtClean="0">
                          <a:solidFill>
                            <a:srgbClr val="222222"/>
                          </a:solidFill>
                          <a:effectLst/>
                        </a:rPr>
                        <a:t>Prof. 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smtClean="0">
                          <a:solidFill>
                            <a:srgbClr val="222222"/>
                          </a:solidFill>
                          <a:effectLst/>
                        </a:rPr>
                        <a:t>Prof. 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a:t>
            </a:r>
            <a:r>
              <a:rPr lang="en-US" sz="2000" dirty="0" smtClean="0">
                <a:solidFill>
                  <a:srgbClr val="C41A1A"/>
                </a:solidFill>
                <a:latin typeface="Open sans"/>
              </a:rPr>
              <a:t>Ronald </a:t>
            </a:r>
            <a:r>
              <a:rPr lang="en-US" sz="2000" dirty="0">
                <a:solidFill>
                  <a:srgbClr val="C41A1A"/>
                </a:solidFill>
                <a:latin typeface="Open sans"/>
              </a:rPr>
              <a:t>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 xmlns:p14="http://schemas.microsoft.com/office/powerpoint/2010/main" val="2867332006"/>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 xmlns:a16="http://schemas.microsoft.com/office/drawing/2014/main" val="20000"/>
                    </a:ext>
                  </a:extLst>
                </a:gridCol>
                <a:gridCol w="3043316">
                  <a:extLst>
                    <a:ext uri="{9D8B030D-6E8A-4147-A177-3AD203B41FA5}">
                      <a16:colId xmlns="" xmlns:a16="http://schemas.microsoft.com/office/drawing/2014/main" val="20001"/>
                    </a:ext>
                  </a:extLst>
                </a:gridCol>
                <a:gridCol w="3043316">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 xmlns:p14="http://schemas.microsoft.com/office/powerpoint/2010/main" val="1749137105"/>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481106">
                <a:tc>
                  <a:txBody>
                    <a:bodyPr/>
                    <a:lstStyle/>
                    <a:p>
                      <a:pPr algn="l" fontAlgn="t"/>
                      <a:r>
                        <a:rPr lang="en-US" dirty="0" smtClean="0">
                          <a:solidFill>
                            <a:srgbClr val="222222"/>
                          </a:solidFill>
                          <a:effectLst/>
                        </a:rPr>
                        <a:t>Prof. 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92847">
                <a:tc>
                  <a:txBody>
                    <a:bodyPr/>
                    <a:lstStyle/>
                    <a:p>
                      <a:pPr algn="l" fontAlgn="t"/>
                      <a:r>
                        <a:rPr lang="en-US" dirty="0" smtClean="0">
                          <a:solidFill>
                            <a:srgbClr val="222222"/>
                          </a:solidFill>
                          <a:effectLst/>
                        </a:rPr>
                        <a:t>Prof. 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smtClean="0">
                <a:solidFill>
                  <a:srgbClr val="222222"/>
                </a:solidFill>
              </a:rPr>
              <a:t>Prof. </a:t>
            </a:r>
            <a:r>
              <a:rPr lang="en-US" sz="2000" smtClean="0">
                <a:solidFill>
                  <a:srgbClr val="222222"/>
                </a:solidFill>
              </a:rPr>
              <a:t>Ronald</a:t>
            </a:r>
            <a:r>
              <a:rPr lang="en-US" sz="2000" smtClean="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smtClean="0">
                          <a:solidFill>
                            <a:srgbClr val="222222"/>
                          </a:solidFill>
                          <a:effectLst/>
                        </a:rPr>
                        <a:t>Prof. 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Prof. 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957101609"/>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 xmlns:a16="http://schemas.microsoft.com/office/drawing/2014/main" val="20000"/>
                    </a:ext>
                  </a:extLst>
                </a:gridCol>
                <a:gridCol w="4549638">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39837210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679358" y="1001489"/>
            <a:ext cx="891106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1599992" y="133290"/>
            <a:ext cx="6780917"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 xmlns:p14="http://schemas.microsoft.com/office/powerpoint/2010/main" val="2850906017"/>
      </p:ext>
    </p:extLst>
  </p:cSld>
  <p:clrMapOvr>
    <a:masterClrMapping/>
  </p:clrMapOvr>
  <p:transition spd="slow"/>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smtClean="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 xmlns:a16="http://schemas.microsoft.com/office/drawing/2014/main" val="20000"/>
                    </a:ext>
                  </a:extLst>
                </a:gridCol>
                <a:gridCol w="4571405">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 xmlns:a16="http://schemas.microsoft.com/office/drawing/2014/main" val="20000"/>
                    </a:ext>
                  </a:extLst>
                </a:gridCol>
                <a:gridCol w="4560521">
                  <a:extLst>
                    <a:ext uri="{9D8B030D-6E8A-4147-A177-3AD203B41FA5}">
                      <a16:colId xmlns=""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209179547"/>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 xmlns:a16="http://schemas.microsoft.com/office/drawing/2014/main" val="20000"/>
                    </a:ext>
                  </a:extLst>
                </a:gridCol>
                <a:gridCol w="2133322">
                  <a:extLst>
                    <a:ext uri="{9D8B030D-6E8A-4147-A177-3AD203B41FA5}">
                      <a16:colId xmlns="" xmlns:a16="http://schemas.microsoft.com/office/drawing/2014/main" val="20001"/>
                    </a:ext>
                  </a:extLst>
                </a:gridCol>
                <a:gridCol w="2133322">
                  <a:extLst>
                    <a:ext uri="{9D8B030D-6E8A-4147-A177-3AD203B41FA5}">
                      <a16:colId xmlns="" xmlns:a16="http://schemas.microsoft.com/office/drawing/2014/main" val="20002"/>
                    </a:ext>
                  </a:extLst>
                </a:gridCol>
                <a:gridCol w="3047603">
                  <a:extLst>
                    <a:ext uri="{9D8B030D-6E8A-4147-A177-3AD203B41FA5}">
                      <a16:colId xmlns=""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847042617"/>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 xmlns:a16="http://schemas.microsoft.com/office/drawing/2014/main" val="20000"/>
                    </a:ext>
                  </a:extLst>
                </a:gridCol>
                <a:gridCol w="3047603">
                  <a:extLst>
                    <a:ext uri="{9D8B030D-6E8A-4147-A177-3AD203B41FA5}">
                      <a16:colId xmlns="" xmlns:a16="http://schemas.microsoft.com/office/drawing/2014/main" val="20001"/>
                    </a:ext>
                  </a:extLst>
                </a:gridCol>
                <a:gridCol w="3047603">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CS101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smtClean="0">
                          <a:solidFill>
                            <a:srgbClr val="222222"/>
                          </a:solidFill>
                          <a:effectLst/>
                        </a:rPr>
                        <a:t>CS152</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 xmlns:a16="http://schemas.microsoft.com/office/drawing/2014/main" val="10002"/>
                  </a:ext>
                </a:extLst>
              </a:tr>
              <a:tr h="0">
                <a:tc>
                  <a:txBody>
                    <a:bodyPr/>
                    <a:lstStyle/>
                    <a:p>
                      <a:pPr algn="l" fontAlgn="t"/>
                      <a:r>
                        <a:rPr lang="en-US" dirty="0" smtClean="0">
                          <a:solidFill>
                            <a:srgbClr val="222222"/>
                          </a:solidFill>
                          <a:effectLst/>
                        </a:rPr>
                        <a:t>CS154</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 xmlns:a16="http://schemas.microsoft.com/office/drawing/2014/main" val="20000"/>
                    </a:ext>
                  </a:extLst>
                </a:gridCol>
                <a:gridCol w="3022207">
                  <a:extLst>
                    <a:ext uri="{9D8B030D-6E8A-4147-A177-3AD203B41FA5}">
                      <a16:colId xmlns="" xmlns:a16="http://schemas.microsoft.com/office/drawing/2014/main" val="20001"/>
                    </a:ext>
                  </a:extLst>
                </a:gridCol>
                <a:gridCol w="3022207">
                  <a:extLst>
                    <a:ext uri="{9D8B030D-6E8A-4147-A177-3AD203B41FA5}">
                      <a16:colId xmlns=""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604514155"/>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a:t>
            </a:r>
            <a:r>
              <a:rPr lang="en-US" sz="3200" b="1" i="1" dirty="0" smtClean="0">
                <a:latin typeface="Arial" pitchFamily="34" charset="0"/>
                <a:cs typeface="Arial" pitchFamily="34" charset="0"/>
              </a:rPr>
              <a:t>(3NF</a:t>
            </a:r>
            <a:r>
              <a:rPr lang="en-US" sz="3200" b="1" i="1" dirty="0">
                <a:latin typeface="Arial" pitchFamily="34" charset="0"/>
                <a:cs typeface="Arial" pitchFamily="34" charset="0"/>
              </a:rPr>
              <a:t>)</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 xmlns:p14="http://schemas.microsoft.com/office/powerpoint/2010/main" val="2577053545"/>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 xmlns:a16="http://schemas.microsoft.com/office/drawing/2014/main" val="20000"/>
                    </a:ext>
                  </a:extLst>
                </a:gridCol>
                <a:gridCol w="2438083">
                  <a:extLst>
                    <a:ext uri="{9D8B030D-6E8A-4147-A177-3AD203B41FA5}">
                      <a16:colId xmlns="" xmlns:a16="http://schemas.microsoft.com/office/drawing/2014/main" val="20001"/>
                    </a:ext>
                  </a:extLst>
                </a:gridCol>
                <a:gridCol w="2514273">
                  <a:extLst>
                    <a:ext uri="{9D8B030D-6E8A-4147-A177-3AD203B41FA5}">
                      <a16:colId xmlns="" xmlns:a16="http://schemas.microsoft.com/office/drawing/2014/main" val="20002"/>
                    </a:ext>
                  </a:extLst>
                </a:gridCol>
                <a:gridCol w="2492581">
                  <a:extLst>
                    <a:ext uri="{9D8B030D-6E8A-4147-A177-3AD203B41FA5}">
                      <a16:colId xmlns="" xmlns:a16="http://schemas.microsoft.com/office/drawing/2014/main" val="20003"/>
                    </a:ext>
                  </a:extLst>
                </a:gridCol>
                <a:gridCol w="1926444">
                  <a:extLst>
                    <a:ext uri="{9D8B030D-6E8A-4147-A177-3AD203B41FA5}">
                      <a16:colId xmlns="" xmlns:a16="http://schemas.microsoft.com/office/drawing/2014/main" val="20004"/>
                    </a:ext>
                  </a:extLst>
                </a:gridCol>
              </a:tblGrid>
              <a:tr h="463021">
                <a:tc>
                  <a:txBody>
                    <a:bodyPr/>
                    <a:lstStyle/>
                    <a:p>
                      <a:pPr algn="ctr" fontAlgn="b"/>
                      <a:r>
                        <a:rPr lang="en-US" sz="2000" u="none" strike="noStrike" dirty="0" smtClean="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smtClean="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0"/>
                  </a:ext>
                </a:extLst>
              </a:tr>
              <a:tr h="418121">
                <a:tc>
                  <a:txBody>
                    <a:bodyPr/>
                    <a:lstStyle/>
                    <a:p>
                      <a:pPr algn="l" fontAlgn="b"/>
                      <a:r>
                        <a:rPr lang="en-US" sz="1800" u="none" strike="noStrike" dirty="0" smtClean="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Car, Bus,</a:t>
                      </a:r>
                      <a:r>
                        <a:rPr lang="en-US" sz="1800" u="none" strike="noStrike" baseline="0" dirty="0" smtClean="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Cycle, M</a:t>
                      </a:r>
                      <a:r>
                        <a:rPr lang="en-US" sz="1800" b="0" i="0" u="none" strike="noStrike" dirty="0" smtClean="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1"/>
                  </a:ext>
                </a:extLst>
              </a:tr>
              <a:tr h="418121">
                <a:tc>
                  <a:txBody>
                    <a:bodyPr/>
                    <a:lstStyle/>
                    <a:p>
                      <a:pPr algn="l" fontAlgn="b"/>
                      <a:r>
                        <a:rPr lang="en-US" sz="1800" u="none" strike="noStrike" dirty="0" smtClean="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chemeClr val="dk1"/>
                          </a:solidFill>
                          <a:effectLst/>
                          <a:latin typeface="+mn-lt"/>
                          <a:cs typeface="+mn-cs"/>
                        </a:rPr>
                        <a:t>Shirt,</a:t>
                      </a:r>
                      <a:r>
                        <a:rPr lang="en-US" sz="1800" b="0" i="0" u="none" strike="noStrike" baseline="0" dirty="0" smtClean="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2"/>
                  </a:ext>
                </a:extLst>
              </a:tr>
              <a:tr h="418121">
                <a:tc>
                  <a:txBody>
                    <a:bodyPr/>
                    <a:lstStyle/>
                    <a:p>
                      <a:pPr algn="l" fontAlgn="b"/>
                      <a:r>
                        <a:rPr lang="en-US" sz="1800" u="none" strike="noStrike" dirty="0" smtClean="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Keyboard,</a:t>
                      </a:r>
                      <a:r>
                        <a:rPr lang="en-US" sz="1800" u="none" strike="noStrike" baseline="0" dirty="0" smtClean="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Monitors, Scanners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Scanner,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3"/>
                  </a:ext>
                </a:extLst>
              </a:tr>
              <a:tr h="418121">
                <a:tc>
                  <a:txBody>
                    <a:bodyPr/>
                    <a:lstStyle/>
                    <a:p>
                      <a:pPr algn="l" fontAlgn="b"/>
                      <a:r>
                        <a:rPr lang="en-US" sz="1800" u="none" strike="noStrike" dirty="0" smtClean="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Photos,</a:t>
                      </a:r>
                      <a:r>
                        <a:rPr lang="en-US" sz="1800" u="none" strike="noStrike" baseline="0" dirty="0" smtClean="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Shirt, Pants,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smtClean="0">
                          <a:solidFill>
                            <a:srgbClr val="000000"/>
                          </a:solidFill>
                          <a:effectLst/>
                          <a:latin typeface="Arial" panose="020B0604020202020204" pitchFamily="34" charset="0"/>
                          <a:cs typeface="Arial" panose="020B0604020202020204" pitchFamily="34" charset="0"/>
                        </a:rPr>
                        <a:t>Cycle, Motorcycle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smtClean="0">
                          <a:effectLst/>
                        </a:rPr>
                        <a:t>Bus, Cycle</a:t>
                      </a:r>
                      <a:r>
                        <a:rPr lang="en-US" sz="1800" u="none" strike="noStrike" smtClean="0">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smtClean="0">
                <a:solidFill>
                  <a:srgbClr val="C41A1A"/>
                </a:solidFill>
              </a:rPr>
              <a:t>If this is the data the convert in in 3NF</a:t>
            </a:r>
            <a:endParaRPr lang="en-US" sz="2000" dirty="0">
              <a:solidFill>
                <a:srgbClr val="C41A1A"/>
              </a:solidFill>
            </a:endParaRP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smtClean="0"/>
              <a:t>Business Rules.</a:t>
            </a:r>
          </a:p>
          <a:p>
            <a:endParaRPr lang="en-US" sz="2000" dirty="0"/>
          </a:p>
          <a:p>
            <a:pPr marL="457200" indent="-457200">
              <a:lnSpc>
                <a:spcPct val="150000"/>
              </a:lnSpc>
              <a:buFont typeface="+mj-lt"/>
              <a:buAutoNum type="arabicPeriod"/>
            </a:pPr>
            <a:r>
              <a:rPr lang="en-US" sz="2000" dirty="0" smtClean="0"/>
              <a:t>A salesman can sale one or many products.</a:t>
            </a:r>
          </a:p>
          <a:p>
            <a:pPr marL="457200" indent="-457200">
              <a:lnSpc>
                <a:spcPct val="150000"/>
              </a:lnSpc>
              <a:buFont typeface="+mj-lt"/>
              <a:buAutoNum type="arabicPeriod"/>
            </a:pPr>
            <a:r>
              <a:rPr lang="en-US" sz="2000" dirty="0" smtClean="0"/>
              <a:t>A salesman can sale a product in one or many regions.</a:t>
            </a:r>
          </a:p>
          <a:p>
            <a:pPr marL="457200" indent="-457200">
              <a:lnSpc>
                <a:spcPct val="150000"/>
              </a:lnSpc>
              <a:buFont typeface="+mj-lt"/>
              <a:buAutoNum type="arabicPeriod"/>
            </a:pPr>
            <a:r>
              <a:rPr lang="en-US" sz="2000" dirty="0" smtClean="0"/>
              <a:t>A product can be sold in one or may regions.</a:t>
            </a:r>
          </a:p>
        </p:txBody>
      </p:sp>
    </p:spTree>
    <p:extLst>
      <p:ext uri="{BB962C8B-B14F-4D97-AF65-F5344CB8AC3E}">
        <p14:creationId xmlns="" xmlns:p14="http://schemas.microsoft.com/office/powerpoint/2010/main" val="1405789138"/>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13, 14, 16</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505497767"/>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105034266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 xmlns:p14="http://schemas.microsoft.com/office/powerpoint/2010/main" val="99925717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369113892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 xmlns:p14="http://schemas.microsoft.com/office/powerpoint/2010/main" val="3663519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smtClean="0">
                <a:solidFill>
                  <a:schemeClr val="accent6">
                    <a:lumMod val="50000"/>
                  </a:schemeClr>
                </a:solidFill>
              </a:rPr>
              <a:t>Data Domain refers to all the valid values which a column may contain and can be done by giving data type to the column.</a:t>
            </a:r>
            <a:endParaRPr lang="en-US" sz="2100" dirty="0">
              <a:solidFill>
                <a:schemeClr val="accent6">
                  <a:lumMod val="50000"/>
                </a:schemeClr>
              </a:solidFill>
            </a:endParaRPr>
          </a:p>
        </p:txBody>
      </p:sp>
    </p:spTree>
    <p:extLst>
      <p:ext uri="{BB962C8B-B14F-4D97-AF65-F5344CB8AC3E}">
        <p14:creationId xmlns="" xmlns:p14="http://schemas.microsoft.com/office/powerpoint/2010/main" val="1169752773"/>
      </p:ext>
    </p:extLst>
  </p:cSld>
  <p:clrMapOvr>
    <a:masterClrMapping/>
  </p:clrMapOvr>
  <p:transition spd="slow"/>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 xmlns:p14="http://schemas.microsoft.com/office/powerpoint/2010/main" val="111886507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9081702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69642084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 xmlns:p14="http://schemas.microsoft.com/office/powerpoint/2010/main" val="33330215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7486013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197963402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 xmlns:p14="http://schemas.microsoft.com/office/powerpoint/2010/main" val="203966268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 xmlns:p14="http://schemas.microsoft.com/office/powerpoint/2010/main" val="179702557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 xmlns:p14="http://schemas.microsoft.com/office/powerpoint/2010/main" val="219808519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a:t>
            </a:r>
            <a:r>
              <a:rPr lang="en-IN" dirty="0" smtClean="0">
                <a:solidFill>
                  <a:srgbClr val="0077AA"/>
                </a:solidFill>
                <a:latin typeface="Liberation Mono"/>
              </a:rPr>
              <a:t>    </a:t>
            </a:r>
            <a:r>
              <a:rPr lang="en-IN" dirty="0">
                <a:solidFill>
                  <a:srgbClr val="0077AA"/>
                </a:solidFill>
                <a:latin typeface="Liberation Mono"/>
              </a:rPr>
              <a:t>[statement_list]</a:t>
            </a:r>
          </a:p>
          <a:p>
            <a:r>
              <a:rPr lang="en-IN" dirty="0">
                <a:solidFill>
                  <a:srgbClr val="0077AA"/>
                </a:solidFill>
                <a:latin typeface="Liberation Mono"/>
              </a:rPr>
              <a:t>END [end_label]</a:t>
            </a:r>
          </a:p>
        </p:txBody>
      </p:sp>
    </p:spTree>
    <p:extLst>
      <p:ext uri="{BB962C8B-B14F-4D97-AF65-F5344CB8AC3E}">
        <p14:creationId xmlns="" xmlns:p14="http://schemas.microsoft.com/office/powerpoint/2010/main" val="3692780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2123658"/>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smtClean="0">
                <a:solidFill>
                  <a:schemeClr val="tx1"/>
                </a:solidFill>
              </a:rPr>
              <a:t>PRIMARY</a:t>
            </a:r>
            <a:r>
              <a:rPr lang="en-IN" b="1" i="1" dirty="0">
                <a:solidFill>
                  <a:schemeClr val="tx1"/>
                </a:solidFill>
              </a:rPr>
              <a:t> </a:t>
            </a:r>
            <a:r>
              <a:rPr lang="en-IN" b="1" dirty="0" smtClean="0">
                <a:solidFill>
                  <a:schemeClr val="tx1"/>
                </a:solidFill>
              </a:rPr>
              <a:t>key</a:t>
            </a:r>
            <a:r>
              <a:rPr lang="en-IN" b="1" dirty="0">
                <a:solidFill>
                  <a:schemeClr val="tx1"/>
                </a:solidFill>
              </a:rPr>
              <a:t>.</a:t>
            </a:r>
          </a:p>
        </p:txBody>
      </p:sp>
    </p:spTree>
    <p:extLst>
      <p:ext uri="{BB962C8B-B14F-4D97-AF65-F5344CB8AC3E}">
        <p14:creationId xmlns="" xmlns:p14="http://schemas.microsoft.com/office/powerpoint/2010/main" val="1269394051"/>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 xmlns:a16="http://schemas.microsoft.com/office/drawing/2014/main" val="20000"/>
                    </a:ext>
                  </a:extLst>
                </a:gridCol>
                <a:gridCol w="4485726">
                  <a:extLst>
                    <a:ext uri="{9D8B030D-6E8A-4147-A177-3AD203B41FA5}">
                      <a16:colId xmlns=""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chemeClr val="tx2">
                    <a:lumMod val="75000"/>
                  </a:schemeClr>
                </a:solidFill>
              </a:rPr>
              <a:t>DECLARE is permitted only inside a BEGIN ... END compound statement and must be at its start, before any other statements.</a:t>
            </a:r>
          </a:p>
        </p:txBody>
      </p:sp>
    </p:spTree>
    <p:extLst>
      <p:ext uri="{BB962C8B-B14F-4D97-AF65-F5344CB8AC3E}">
        <p14:creationId xmlns="" xmlns:p14="http://schemas.microsoft.com/office/powerpoint/2010/main" val="34651244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1460179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0469672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36875057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 xmlns:p14="http://schemas.microsoft.com/office/powerpoint/2010/main" val="120844497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60086323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3654426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65869529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 xmlns:p14="http://schemas.microsoft.com/office/powerpoint/2010/main" val="30306279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23481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 xmlns:p14="http://schemas.microsoft.com/office/powerpoint/2010/main" val="2929244910"/>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 xmlns:p14="http://schemas.microsoft.com/office/powerpoint/2010/main" val="334693961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2081045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 xmlns:p14="http://schemas.microsoft.com/office/powerpoint/2010/main" val="3758303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07183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947457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 xmlns:p14="http://schemas.microsoft.com/office/powerpoint/2010/main" val="3844564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 xmlns:p14="http://schemas.microsoft.com/office/powerpoint/2010/main" val="35765063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190413" cy="6463308"/>
          </a:xfrm>
          <a:prstGeom prst="rect">
            <a:avLst/>
          </a:prstGeom>
          <a:solidFill>
            <a:schemeClr val="accent3">
              <a:lumMod val="20000"/>
              <a:lumOff val="80000"/>
            </a:schemeClr>
          </a:solidFill>
        </p:spPr>
        <p:txBody>
          <a:bodyPr wrap="square">
            <a:spAutoFit/>
          </a:bodyPr>
          <a:lstStyle/>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smtClean="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845747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 xmlns:p14="http://schemas.microsoft.com/office/powerpoint/2010/main" val="36639693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3134824509"/>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582746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smtClean="0">
                <a:solidFill>
                  <a:schemeClr val="accent1">
                    <a:lumMod val="75000"/>
                  </a:schemeClr>
                </a:solidFill>
              </a:rPr>
              <a:t>SET GLOBAL log_bin_trust_function_creators = 1;</a:t>
            </a:r>
            <a:endParaRPr lang="en-US" sz="2000" dirty="0">
              <a:solidFill>
                <a:schemeClr val="accent1">
                  <a:lumMod val="75000"/>
                </a:schemeClr>
              </a:solidFill>
            </a:endParaRPr>
          </a:p>
        </p:txBody>
      </p:sp>
    </p:spTree>
    <p:extLst>
      <p:ext uri="{BB962C8B-B14F-4D97-AF65-F5344CB8AC3E}">
        <p14:creationId xmlns="" xmlns:p14="http://schemas.microsoft.com/office/powerpoint/2010/main" val="64507137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47927984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79725548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365605681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17</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3171791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341142195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 xmlns:p14="http://schemas.microsoft.com/office/powerpoint/2010/main" val="2024117397"/>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 xmlns:p14="http://schemas.microsoft.com/office/powerpoint/2010/main" val="1888187217"/>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 xmlns:p14="http://schemas.microsoft.com/office/powerpoint/2010/main" val="342196601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3"/>
            <a:ext cx="9447570" cy="3231654"/>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Why </a:t>
            </a:r>
            <a:r>
              <a:rPr lang="en-US" sz="2400" b="1" dirty="0">
                <a:latin typeface="Arial" panose="020B0604020202020204" pitchFamily="34" charset="0"/>
                <a:cs typeface="Arial" panose="020B0604020202020204" pitchFamily="34" charset="0"/>
              </a:rPr>
              <a:t>do we need databases</a:t>
            </a:r>
            <a:r>
              <a:rPr lang="en-US" sz="2400" b="1" dirty="0" smtClean="0">
                <a:latin typeface="Arial" panose="020B0604020202020204" pitchFamily="34" charset="0"/>
                <a:cs typeface="Arial" panose="020B0604020202020204" pitchFamily="34" charset="0"/>
              </a:rPr>
              <a:t>?</a:t>
            </a:r>
          </a:p>
          <a:p>
            <a:endParaRPr lang="en-US" sz="2000" dirty="0" smtClean="0">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We</a:t>
            </a:r>
            <a:r>
              <a:rPr lang="en-US" sz="2000" dirty="0">
                <a:solidFill>
                  <a:srgbClr val="222222"/>
                </a:solidFill>
                <a:latin typeface="Arial" panose="020B0604020202020204" pitchFamily="34" charset="0"/>
                <a:cs typeface="Arial" panose="020B0604020202020204" pitchFamily="34" charset="0"/>
              </a:rPr>
              <a:t>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a:t>
            </a:r>
            <a:r>
              <a:rPr lang="en-US" sz="2000" dirty="0" smtClean="0">
                <a:solidFill>
                  <a:srgbClr val="222222"/>
                </a:solidFill>
                <a:latin typeface="Arial" panose="020B0604020202020204" pitchFamily="34" charset="0"/>
                <a:cs typeface="Arial" panose="020B0604020202020204" pitchFamily="34" charset="0"/>
              </a:rPr>
              <a:t>because </a:t>
            </a:r>
            <a:r>
              <a:rPr lang="en-US" sz="2000" dirty="0">
                <a:solidFill>
                  <a:srgbClr val="222222"/>
                </a:solidFill>
                <a:latin typeface="Arial" panose="020B0604020202020204" pitchFamily="34" charset="0"/>
                <a:cs typeface="Arial" panose="020B0604020202020204" pitchFamily="34" charset="0"/>
              </a:rPr>
              <a:t>they organize data in a manner which allows us to query data, sort data, and manipulate data in various ways. We </a:t>
            </a:r>
            <a:r>
              <a:rPr lang="en-US" sz="2000" b="1" dirty="0">
                <a:solidFill>
                  <a:srgbClr val="222222"/>
                </a:solidFill>
                <a:latin typeface="Arial" panose="020B0604020202020204" pitchFamily="34" charset="0"/>
                <a:cs typeface="Arial" panose="020B0604020202020204" pitchFamily="34" charset="0"/>
              </a:rPr>
              <a:t>need</a:t>
            </a:r>
            <a:r>
              <a:rPr lang="en-US" sz="2000" dirty="0">
                <a:solidFill>
                  <a:srgbClr val="222222"/>
                </a:solidFill>
                <a:latin typeface="Arial" panose="020B0604020202020204" pitchFamily="34" charset="0"/>
                <a:cs typeface="Arial" panose="020B0604020202020204" pitchFamily="34" charset="0"/>
              </a:rPr>
              <a:t> some way to collect, store, retrieve, sort, </a:t>
            </a:r>
            <a:r>
              <a:rPr lang="en-US" sz="2000" dirty="0" smtClean="0">
                <a:solidFill>
                  <a:srgbClr val="222222"/>
                </a:solidFill>
                <a:latin typeface="Arial" panose="020B0604020202020204" pitchFamily="34" charset="0"/>
                <a:cs typeface="Arial" panose="020B0604020202020204" pitchFamily="34" charset="0"/>
              </a:rPr>
              <a:t>and </a:t>
            </a:r>
            <a:r>
              <a:rPr lang="en-US" sz="2000" dirty="0">
                <a:solidFill>
                  <a:srgbClr val="222222"/>
                </a:solidFill>
                <a:latin typeface="Arial" panose="020B0604020202020204" pitchFamily="34" charset="0"/>
                <a:cs typeface="Arial" panose="020B0604020202020204" pitchFamily="34" charset="0"/>
              </a:rPr>
              <a:t>manipulate the data of the </a:t>
            </a:r>
            <a:r>
              <a:rPr lang="en-US" sz="2000" dirty="0" smtClean="0">
                <a:solidFill>
                  <a:srgbClr val="222222"/>
                </a:solidFill>
                <a:latin typeface="Arial" panose="020B0604020202020204" pitchFamily="34" charset="0"/>
                <a:cs typeface="Arial" panose="020B0604020202020204" pitchFamily="34" charset="0"/>
              </a:rPr>
              <a:t>world</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Databases</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C41A1A"/>
                </a:solidFill>
                <a:latin typeface="Arial" panose="020B0604020202020204" pitchFamily="34" charset="0"/>
                <a:cs typeface="Arial" panose="020B0604020202020204" pitchFamily="34" charset="0"/>
              </a:rPr>
              <a:t>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smtClean="0">
                <a:solidFill>
                  <a:srgbClr val="222222"/>
                </a:solidFill>
                <a:latin typeface="Arial" panose="020B0604020202020204" pitchFamily="34" charset="0"/>
                <a:cs typeface="Arial" panose="020B0604020202020204" pitchFamily="34" charset="0"/>
              </a:rPr>
              <a:t>Many companies collects data from different resource (</a:t>
            </a:r>
            <a:r>
              <a:rPr lang="en-US" sz="2000" dirty="0">
                <a:solidFill>
                  <a:srgbClr val="222222"/>
                </a:solidFill>
                <a:latin typeface="Arial" panose="020B0604020202020204" pitchFamily="34" charset="0"/>
                <a:cs typeface="Arial" panose="020B0604020202020204" pitchFamily="34" charset="0"/>
              </a:rPr>
              <a:t>like </a:t>
            </a:r>
            <a:r>
              <a:rPr lang="en-US" sz="2000" dirty="0" smtClean="0">
                <a:solidFill>
                  <a:srgbClr val="222222"/>
                </a:solidFill>
                <a:latin typeface="Arial" panose="020B0604020202020204" pitchFamily="34" charset="0"/>
                <a:cs typeface="Arial" panose="020B0604020202020204" pitchFamily="34" charset="0"/>
              </a:rPr>
              <a:t>Weather data, Geographical data, Finance </a:t>
            </a:r>
            <a:r>
              <a:rPr lang="en-US" sz="2000" dirty="0">
                <a:solidFill>
                  <a:srgbClr val="222222"/>
                </a:solidFill>
                <a:latin typeface="Arial" panose="020B0604020202020204" pitchFamily="34" charset="0"/>
                <a:cs typeface="Arial" panose="020B0604020202020204" pitchFamily="34" charset="0"/>
              </a:rPr>
              <a:t>data, Scientific data, </a:t>
            </a:r>
            <a:r>
              <a:rPr lang="en-US" sz="2000" dirty="0" smtClean="0">
                <a:solidFill>
                  <a:srgbClr val="222222"/>
                </a:solidFill>
                <a:latin typeface="Arial" panose="020B0604020202020204" pitchFamily="34" charset="0"/>
                <a:cs typeface="Arial" panose="020B0604020202020204" pitchFamily="34" charset="0"/>
              </a:rPr>
              <a:t>Transport </a:t>
            </a:r>
            <a:r>
              <a:rPr lang="en-US" sz="2000" dirty="0">
                <a:solidFill>
                  <a:srgbClr val="222222"/>
                </a:solidFill>
                <a:latin typeface="Arial" panose="020B0604020202020204" pitchFamily="34" charset="0"/>
                <a:cs typeface="Arial" panose="020B0604020202020204" pitchFamily="34" charset="0"/>
              </a:rPr>
              <a:t>data, Cultural </a:t>
            </a:r>
            <a:r>
              <a:rPr lang="en-US" sz="2000" dirty="0" smtClean="0">
                <a:solidFill>
                  <a:srgbClr val="222222"/>
                </a:solidFill>
                <a:latin typeface="Arial" panose="020B0604020202020204" pitchFamily="34" charset="0"/>
                <a:cs typeface="Arial" panose="020B0604020202020204" pitchFamily="34" charset="0"/>
              </a:rPr>
              <a:t>data, etc.)</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24134728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437615011"/>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 xmlns:p14="http://schemas.microsoft.com/office/powerpoint/2010/main" val="2722119115"/>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 xmlns:p14="http://schemas.microsoft.com/office/powerpoint/2010/main" val="3473350734"/>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 xmlns:p14="http://schemas.microsoft.com/office/powerpoint/2010/main" val="325237510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42202093"/>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 xmlns:p14="http://schemas.microsoft.com/office/powerpoint/2010/main" val="1574821277"/>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 xmlns:p14="http://schemas.microsoft.com/office/powerpoint/2010/main" val="196236573"/>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1471185523"/>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960509063"/>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 xmlns:p14="http://schemas.microsoft.com/office/powerpoint/2010/main" val="31714839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 xmlns:p14="http://schemas.microsoft.com/office/powerpoint/2010/main" val="1092632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702387324"/>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0926326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 xmlns:p14="http://schemas.microsoft.com/office/powerpoint/2010/main" val="10926326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 xmlns:p14="http://schemas.microsoft.com/office/powerpoint/2010/main" val="162685245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18</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42679125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18</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88584201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3309124" y="1928802"/>
            <a:ext cx="5591002" cy="2540394"/>
          </a:xfrm>
          <a:prstGeom prst="rect">
            <a:avLst/>
          </a:prstGeom>
        </p:spPr>
      </p:pic>
    </p:spTree>
    <p:extLst>
      <p:ext uri="{BB962C8B-B14F-4D97-AF65-F5344CB8AC3E}">
        <p14:creationId xmlns="" xmlns:p14="http://schemas.microsoft.com/office/powerpoint/2010/main" val="615399212"/>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smtClean="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smtClean="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 xmlns:p14="http://schemas.microsoft.com/office/powerpoint/2010/main" val="4176766287"/>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extLst/>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 xmlns:a16="http://schemas.microsoft.com/office/drawing/2014/main" val="20000"/>
                    </a:ext>
                  </a:extLst>
                </a:gridCol>
                <a:gridCol w="5866635">
                  <a:extLst>
                    <a:ext uri="{9D8B030D-6E8A-4147-A177-3AD203B41FA5}">
                      <a16:colId xmlns=""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endParaRPr lang="en-US" dirty="0"/>
                    </a:p>
                  </a:txBody>
                  <a:tcPr marL="91428" marR="91428"/>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982183682"/>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 xmlns:p14="http://schemas.microsoft.com/office/powerpoint/2010/main" val="33748092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 xmlns:p14="http://schemas.microsoft.com/office/powerpoint/2010/main" val="3542407219"/>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a:srcRect/>
          <a:stretch>
            <a:fillRect/>
          </a:stretch>
        </p:blipFill>
        <p:spPr bwMode="auto">
          <a:xfrm>
            <a:off x="71437" y="85619"/>
            <a:ext cx="3452001" cy="2465715"/>
          </a:xfrm>
          <a:prstGeom prst="rect">
            <a:avLst/>
          </a:prstGeom>
          <a:noFill/>
        </p:spPr>
      </p:pic>
    </p:spTree>
    <p:extLst>
      <p:ext uri="{BB962C8B-B14F-4D97-AF65-F5344CB8AC3E}">
        <p14:creationId xmlns="" xmlns:p14="http://schemas.microsoft.com/office/powerpoint/2010/main" val="2499954764"/>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smtClean="0"/>
              <a:t>Types </a:t>
            </a:r>
            <a:r>
              <a:rPr lang="en-US" sz="2800" b="1" smtClean="0"/>
              <a:t>of Data</a:t>
            </a:r>
            <a:endParaRPr lang="en-US" sz="2800" dirty="0"/>
          </a:p>
        </p:txBody>
      </p:sp>
      <p:sp>
        <p:nvSpPr>
          <p:cNvPr id="5" name="Rectangle 4"/>
          <p:cNvSpPr/>
          <p:nvPr/>
        </p:nvSpPr>
        <p:spPr>
          <a:xfrm>
            <a:off x="308728" y="785794"/>
            <a:ext cx="11572956" cy="5324535"/>
          </a:xfrm>
          <a:prstGeom prst="rect">
            <a:avLst/>
          </a:prstGeom>
        </p:spPr>
        <p:txBody>
          <a:bodyPr wrap="square">
            <a:spAutoFit/>
          </a:bodyPr>
          <a:lstStyle/>
          <a:p>
            <a:r>
              <a:rPr lang="en-US" sz="2000" b="1" i="1" dirty="0" smtClean="0">
                <a:solidFill>
                  <a:schemeClr val="accent1">
                    <a:lumMod val="75000"/>
                  </a:schemeClr>
                </a:solidFill>
              </a:rPr>
              <a:t>Structured</a:t>
            </a:r>
            <a:endParaRPr lang="en-US" sz="2000" dirty="0" smtClean="0">
              <a:solidFill>
                <a:schemeClr val="accent1">
                  <a:lumMod val="75000"/>
                </a:schemeClr>
              </a:solidFill>
            </a:endParaRPr>
          </a:p>
          <a:p>
            <a:r>
              <a:rPr lang="en-US" sz="2000" dirty="0" smtClean="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smtClean="0"/>
          </a:p>
          <a:p>
            <a:r>
              <a:rPr lang="en-US" sz="2000" b="1" i="1" dirty="0" smtClean="0">
                <a:solidFill>
                  <a:schemeClr val="accent1">
                    <a:lumMod val="75000"/>
                  </a:schemeClr>
                </a:solidFill>
              </a:rPr>
              <a:t>Semi-Structured</a:t>
            </a:r>
          </a:p>
          <a:p>
            <a:r>
              <a:rPr lang="en-US" sz="2000" dirty="0" smtClean="0"/>
              <a:t>Semi-Structured Data is a type of data which does not have a formal structure of a data model, i.e. a table definition in a relational DBMS, but nevertheless it has some organizational properties like tags and other markers to separate semantic elements that makes it easier to analyze. XML files or JSON documents are examples of semi-structured data.</a:t>
            </a:r>
          </a:p>
          <a:p>
            <a:endParaRPr lang="en-US" sz="2000" dirty="0" smtClean="0"/>
          </a:p>
          <a:p>
            <a:r>
              <a:rPr lang="en-US" sz="2000" b="1" i="1" dirty="0" smtClean="0">
                <a:solidFill>
                  <a:schemeClr val="accent1">
                    <a:lumMod val="75000"/>
                  </a:schemeClr>
                </a:solidFill>
              </a:rPr>
              <a:t>Unstructured</a:t>
            </a:r>
          </a:p>
          <a:p>
            <a:r>
              <a:rPr lang="en-US" sz="2000" dirty="0" smtClean="0"/>
              <a:t>The data which have unknown form and cannot be stored in RDBMS and cannot be analyzed unless it is transformed into a structured format is called as unstructured data. Text Files and multimedia contents like images, audios, videos are example of unstructured data. The unstructured data is growing quicker than others, experts say that 80 percent of the data in an organization are unstructured.</a:t>
            </a:r>
            <a:r>
              <a:rPr lang="en-US" sz="2000" b="1" dirty="0" smtClean="0"/>
              <a:t> </a:t>
            </a:r>
            <a:endParaRPr lang="en-US" sz="2000" dirty="0"/>
          </a:p>
        </p:txBody>
      </p:sp>
    </p:spTree>
    <p:extLst>
      <p:ext uri="{BB962C8B-B14F-4D97-AF65-F5344CB8AC3E}">
        <p14:creationId xmlns="" xmlns:p14="http://schemas.microsoft.com/office/powerpoint/2010/main" val="2546719562"/>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85890"/>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66140"/>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1904752" y="3381345"/>
          <a:ext cx="8380909" cy="2006600"/>
        </p:xfrm>
        <a:graphic>
          <a:graphicData uri="http://schemas.openxmlformats.org/drawingml/2006/table">
            <a:tbl>
              <a:tblPr>
                <a:tableStyleId>{5940675A-B579-460E-94D1-54222C63F5DA}</a:tableStyleId>
              </a:tblPr>
              <a:tblGrid>
                <a:gridCol w="2590463">
                  <a:extLst>
                    <a:ext uri="{9D8B030D-6E8A-4147-A177-3AD203B41FA5}">
                      <a16:colId xmlns="" xmlns:a16="http://schemas.microsoft.com/office/drawing/2014/main" val="20000"/>
                    </a:ext>
                  </a:extLst>
                </a:gridCol>
                <a:gridCol w="5790446">
                  <a:extLst>
                    <a:ext uri="{9D8B030D-6E8A-4147-A177-3AD203B41FA5}">
                      <a16:colId xmlns="" xmlns:a16="http://schemas.microsoft.com/office/drawing/2014/main"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solidFill>
                      <a:schemeClr val="accent4">
                        <a:lumMod val="40000"/>
                        <a:lumOff val="60000"/>
                      </a:schemeClr>
                    </a:solidFill>
                  </a:tcPr>
                </a:tc>
                <a:extLst>
                  <a:ext uri="{0D108BD9-81ED-4DB2-BD59-A6C34878D82A}">
                    <a16:rowId xmlns="" xmlns:a16="http://schemas.microsoft.com/office/drawing/2014/main"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71" marR="68571" marT="63500" marB="63500" anchor="ct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48246900"/>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 xmlns:p14="http://schemas.microsoft.com/office/powerpoint/2010/main" val="3479239484"/>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19</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224741363"/>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752994564"/>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 xmlns:p14="http://schemas.microsoft.com/office/powerpoint/2010/main" val="2101152143"/>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875422"/>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708592" y="2971802"/>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523702" y="3000372"/>
            <a:ext cx="4786346" cy="830997"/>
          </a:xfrm>
          <a:prstGeom prst="rect">
            <a:avLst/>
          </a:prstGeom>
        </p:spPr>
        <p:txBody>
          <a:bodyPr wrap="square">
            <a:spAutoFit/>
          </a:bodyPr>
          <a:lstStyle/>
          <a:p>
            <a:r>
              <a:rPr lang="en-US" sz="2400" dirty="0">
                <a:solidFill>
                  <a:schemeClr val="accent4">
                    <a:lumMod val="75000"/>
                  </a:schemeClr>
                </a:solidFill>
              </a:rPr>
              <a:t>The primary key _id 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spTree>
    <p:extLst>
      <p:ext uri="{BB962C8B-B14F-4D97-AF65-F5344CB8AC3E}">
        <p14:creationId xmlns="" xmlns:p14="http://schemas.microsoft.com/office/powerpoint/2010/main" val="3033069314"/>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 xmlns:p14="http://schemas.microsoft.com/office/powerpoint/2010/main" val="15585544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 xmlns:p14="http://schemas.microsoft.com/office/powerpoint/2010/main" val="2244807502"/>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 xmlns:a16="http://schemas.microsoft.com/office/drawing/2014/main" val="20000"/>
                    </a:ext>
                  </a:extLst>
                </a:gridCol>
                <a:gridCol w="1562836">
                  <a:extLst>
                    <a:ext uri="{9D8B030D-6E8A-4147-A177-3AD203B41FA5}">
                      <a16:colId xmlns="" xmlns:a16="http://schemas.microsoft.com/office/drawing/2014/main" val="20001"/>
                    </a:ext>
                  </a:extLst>
                </a:gridCol>
                <a:gridCol w="1797261">
                  <a:extLst>
                    <a:ext uri="{9D8B030D-6E8A-4147-A177-3AD203B41FA5}">
                      <a16:colId xmlns="" xmlns:a16="http://schemas.microsoft.com/office/drawing/2014/main" val="20002"/>
                    </a:ext>
                  </a:extLst>
                </a:gridCol>
                <a:gridCol w="1797261">
                  <a:extLst>
                    <a:ext uri="{9D8B030D-6E8A-4147-A177-3AD203B41FA5}">
                      <a16:colId xmlns="" xmlns:a16="http://schemas.microsoft.com/office/drawing/2014/main" val="20003"/>
                    </a:ext>
                  </a:extLst>
                </a:gridCol>
                <a:gridCol w="1797261">
                  <a:extLst>
                    <a:ext uri="{9D8B030D-6E8A-4147-A177-3AD203B41FA5}">
                      <a16:colId xmlns=""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03302451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 xmlns:p14="http://schemas.microsoft.com/office/powerpoint/2010/main" val="290868598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 xmlns:p14="http://schemas.microsoft.com/office/powerpoint/2010/main" val="201017395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3">
                  <a:extLst>
                    <a:ext uri="{9D8B030D-6E8A-4147-A177-3AD203B41FA5}">
                      <a16:colId xmlns=""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142805682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 xmlns:p14="http://schemas.microsoft.com/office/powerpoint/2010/main" val="405836828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 xmlns:p14="http://schemas.microsoft.com/office/powerpoint/2010/main" val="77474054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 xmlns:a16="http://schemas.microsoft.com/office/drawing/2014/main" val="20000"/>
                    </a:ext>
                  </a:extLst>
                </a:gridCol>
                <a:gridCol w="7951422">
                  <a:extLst>
                    <a:ext uri="{9D8B030D-6E8A-4147-A177-3AD203B41FA5}">
                      <a16:colId xmlns=""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 xmlns:p14="http://schemas.microsoft.com/office/powerpoint/2010/main" val="67082556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 xmlns:p14="http://schemas.microsoft.com/office/powerpoint/2010/main" val="353020918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 xmlns:p14="http://schemas.microsoft.com/office/powerpoint/2010/main" val="170283377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 xmlns:p14="http://schemas.microsoft.com/office/powerpoint/2010/main" val="1393594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842289119"/>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 xmlns:p14="http://schemas.microsoft.com/office/powerpoint/2010/main" val="33226846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03139577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 xmlns:p14="http://schemas.microsoft.com/office/powerpoint/2010/main" val="180526351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 xmlns:p14="http://schemas.microsoft.com/office/powerpoint/2010/main" val="356489200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 xmlns:p14="http://schemas.microsoft.com/office/powerpoint/2010/main" val="413384033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 xmlns:p14="http://schemas.microsoft.com/office/powerpoint/2010/main" val="141830068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 xmlns:p14="http://schemas.microsoft.com/office/powerpoint/2010/main" val="15168912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 xmlns:p14="http://schemas.microsoft.com/office/powerpoint/2010/main" val="103822981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 xmlns:p14="http://schemas.microsoft.com/office/powerpoint/2010/main" val="108703199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 xmlns:p14="http://schemas.microsoft.com/office/powerpoint/2010/main" val="558914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1218455152"/>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 xmlns:p14="http://schemas.microsoft.com/office/powerpoint/2010/main" val="70769417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7132023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 xmlns:p14="http://schemas.microsoft.com/office/powerpoint/2010/main" val="333140990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 xmlns:p14="http://schemas.microsoft.com/office/powerpoint/2010/main" val="212100770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 xmlns:p14="http://schemas.microsoft.com/office/powerpoint/2010/main" val="115678291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00687052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 xmlns:p14="http://schemas.microsoft.com/office/powerpoint/2010/main" val="259855075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 xmlns:p14="http://schemas.microsoft.com/office/powerpoint/2010/main" val="406474720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 xmlns:p14="http://schemas.microsoft.com/office/powerpoint/2010/main" val="25815410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 xmlns:p14="http://schemas.microsoft.com/office/powerpoint/2010/main" val="20751216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971520263"/>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 xmlns:p14="http://schemas.microsoft.com/office/powerpoint/2010/main" val="269120438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 xmlns:p14="http://schemas.microsoft.com/office/powerpoint/2010/main" val="192811520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 xmlns:p14="http://schemas.microsoft.com/office/powerpoint/2010/main" val="2785426264"/>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 xmlns:p14="http://schemas.microsoft.com/office/powerpoint/2010/main" val="2233139488"/>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 xmlns:p14="http://schemas.microsoft.com/office/powerpoint/2010/main" val="2207957145"/>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 xmlns:p14="http://schemas.microsoft.com/office/powerpoint/2010/main" val="22477742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 xmlns:p14="http://schemas.microsoft.com/office/powerpoint/2010/main" val="244571524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 xmlns:p14="http://schemas.microsoft.com/office/powerpoint/2010/main" val="294679307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 xmlns:p14="http://schemas.microsoft.com/office/powerpoint/2010/main" val="181057307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 xmlns:p14="http://schemas.microsoft.com/office/powerpoint/2010/main" val="2983425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2123706001"/>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6827444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 xmlns:p14="http://schemas.microsoft.com/office/powerpoint/2010/main" val="15896727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 xmlns:p14="http://schemas.microsoft.com/office/powerpoint/2010/main" val="270258136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 xmlns:p14="http://schemas.microsoft.com/office/powerpoint/2010/main" val="181895327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672970" y="3839204"/>
            <a:ext cx="884447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 xmlns:p14="http://schemas.microsoft.com/office/powerpoint/2010/main" val="39271567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 xmlns:p14="http://schemas.microsoft.com/office/powerpoint/2010/main" val="232655959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 xmlns:a16="http://schemas.microsoft.com/office/drawing/2014/main" val="20000"/>
                    </a:ext>
                  </a:extLst>
                </a:gridCol>
                <a:gridCol w="7088889">
                  <a:extLst>
                    <a:ext uri="{9D8B030D-6E8A-4147-A177-3AD203B41FA5}">
                      <a16:colId xmlns=""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251219136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 xmlns:p14="http://schemas.microsoft.com/office/powerpoint/2010/main" val="85010959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 xmlns:p14="http://schemas.microsoft.com/office/powerpoint/2010/main" val="301455938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 xmlns:p14="http://schemas.microsoft.com/office/powerpoint/2010/main" val="321052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 xmlns:p14="http://schemas.microsoft.com/office/powerpoint/2010/main" val="2885418822"/>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 xmlns:p14="http://schemas.microsoft.com/office/powerpoint/2010/main" val="223300424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 xmlns:p14="http://schemas.microsoft.com/office/powerpoint/2010/main" val="387050497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0363776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 xmlns:p14="http://schemas.microsoft.com/office/powerpoint/2010/main" val="300482168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 xmlns:p14="http://schemas.microsoft.com/office/powerpoint/2010/main" val="91304135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 xmlns:p14="http://schemas.microsoft.com/office/powerpoint/2010/main" val="392685307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 xmlns:p14="http://schemas.microsoft.com/office/powerpoint/2010/main" val="3533195653"/>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 xmlns:p14="http://schemas.microsoft.com/office/powerpoint/2010/main" val="2001490413"/>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 xmlns:p14="http://schemas.microsoft.com/office/powerpoint/2010/main" val="2544217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 xmlns:p14="http://schemas.microsoft.com/office/powerpoint/2010/main" val="330026963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Tree>
    <p:extLst>
      <p:ext uri="{BB962C8B-B14F-4D97-AF65-F5344CB8AC3E}">
        <p14:creationId xmlns="" xmlns:p14="http://schemas.microsoft.com/office/powerpoint/2010/main" val="2216512537"/>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 xmlns:p14="http://schemas.microsoft.com/office/powerpoint/2010/main" val="3062332289"/>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 xmlns:p14="http://schemas.microsoft.com/office/powerpoint/2010/main" val="1148970890"/>
      </p:ext>
    </p:extLst>
  </p:cSld>
  <p:clrMapOvr>
    <a:masterClrMapping/>
  </p:clrMapOvr>
  <p:transition/>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 xmlns:p14="http://schemas.microsoft.com/office/powerpoint/2010/main" val="224772180"/>
      </p:ext>
    </p:extLst>
  </p:cSld>
  <p:clrMapOvr>
    <a:masterClrMapping/>
  </p:clrMapOvr>
  <p:transition/>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 xmlns:p14="http://schemas.microsoft.com/office/powerpoint/2010/main" val="1118989609"/>
      </p:ext>
    </p:extLst>
  </p:cSld>
  <p:clrMapOvr>
    <a:masterClrMapping/>
  </p:clrMapOvr>
  <p:transition/>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 xmlns:p14="http://schemas.microsoft.com/office/powerpoint/2010/main" val="3665707384"/>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 xmlns:p14="http://schemas.microsoft.com/office/powerpoint/2010/main" val="2095599694"/>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 xmlns:p14="http://schemas.microsoft.com/office/powerpoint/2010/main" val="1130354859"/>
      </p:ext>
    </p:extLst>
  </p:cSld>
  <p:clrMapOvr>
    <a:masterClrMapping/>
  </p:clrMapOvr>
  <p:transition/>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 xmlns:p14="http://schemas.microsoft.com/office/powerpoint/2010/main" val="3751367145"/>
      </p:ext>
    </p:extLst>
  </p:cSld>
  <p:clrMapOvr>
    <a:masterClrMapping/>
  </p:clrMapOvr>
  <p:transition/>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 xmlns:p14="http://schemas.microsoft.com/office/powerpoint/2010/main" val="3944326830"/>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06617213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1371602"/>
            <a:ext cx="9142810"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 and better updates.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104129222"/>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 xmlns:p14="http://schemas.microsoft.com/office/powerpoint/2010/main" val="4166134937"/>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 xmlns:p14="http://schemas.microsoft.com/office/powerpoint/2010/main" val="1072006766"/>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 xmlns:p14="http://schemas.microsoft.com/office/powerpoint/2010/main" val="362065747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 xmlns:p14="http://schemas.microsoft.com/office/powerpoint/2010/main" val="1998329427"/>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 xmlns:p14="http://schemas.microsoft.com/office/powerpoint/2010/main" val="264191144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 xmlns:p14="http://schemas.microsoft.com/office/powerpoint/2010/main" val="683866966"/>
      </p:ext>
    </p:extLst>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 xmlns:p14="http://schemas.microsoft.com/office/powerpoint/2010/main" val="4082526490"/>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 xmlns:p14="http://schemas.microsoft.com/office/powerpoint/2010/main" val="820541561"/>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 xmlns:p14="http://schemas.microsoft.com/office/powerpoint/2010/main" val="6005010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 xmlns:p14="http://schemas.microsoft.com/office/powerpoint/2010/main" val="14725967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 xmlns:a16="http://schemas.microsoft.com/office/drawing/2014/main" val="20000"/>
                    </a:ext>
                  </a:extLst>
                </a:gridCol>
                <a:gridCol w="1295231">
                  <a:extLst>
                    <a:ext uri="{9D8B030D-6E8A-4147-A177-3AD203B41FA5}">
                      <a16:colId xmlns="" xmlns:a16="http://schemas.microsoft.com/office/drawing/2014/main" val="20001"/>
                    </a:ext>
                  </a:extLst>
                </a:gridCol>
                <a:gridCol w="1295231">
                  <a:extLst>
                    <a:ext uri="{9D8B030D-6E8A-4147-A177-3AD203B41FA5}">
                      <a16:colId xmlns="" xmlns:a16="http://schemas.microsoft.com/office/drawing/2014/main" val="20002"/>
                    </a:ext>
                  </a:extLst>
                </a:gridCol>
                <a:gridCol w="1295231">
                  <a:extLst>
                    <a:ext uri="{9D8B030D-6E8A-4147-A177-3AD203B41FA5}">
                      <a16:colId xmlns="" xmlns:a16="http://schemas.microsoft.com/office/drawing/2014/main" val="20003"/>
                    </a:ext>
                  </a:extLst>
                </a:gridCol>
                <a:gridCol w="1142851">
                  <a:extLst>
                    <a:ext uri="{9D8B030D-6E8A-4147-A177-3AD203B41FA5}">
                      <a16:colId xmlns="" xmlns:a16="http://schemas.microsoft.com/office/drawing/2014/main" val="20004"/>
                    </a:ext>
                  </a:extLst>
                </a:gridCol>
                <a:gridCol w="1295231">
                  <a:extLst>
                    <a:ext uri="{9D8B030D-6E8A-4147-A177-3AD203B41FA5}">
                      <a16:colId xmlns="" xmlns:a16="http://schemas.microsoft.com/office/drawing/2014/main" val="20005"/>
                    </a:ext>
                  </a:extLst>
                </a:gridCol>
                <a:gridCol w="838091">
                  <a:extLst>
                    <a:ext uri="{9D8B030D-6E8A-4147-A177-3AD203B41FA5}">
                      <a16:colId xmlns="" xmlns:a16="http://schemas.microsoft.com/office/drawing/2014/main" val="20006"/>
                    </a:ext>
                  </a:extLst>
                </a:gridCol>
                <a:gridCol w="838091">
                  <a:extLst>
                    <a:ext uri="{9D8B030D-6E8A-4147-A177-3AD203B41FA5}">
                      <a16:colId xmlns=""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 xmlns:p14="http://schemas.microsoft.com/office/powerpoint/2010/main" val="16597284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a:t>
            </a:r>
            <a:r>
              <a:rPr lang="en-IN" sz="1600" dirty="0" smtClean="0">
                <a:latin typeface="Arial" panose="020B0604020202020204" pitchFamily="34" charset="0"/>
                <a:cs typeface="Arial" panose="020B0604020202020204" pitchFamily="34" charset="0"/>
              </a:rPr>
              <a:t>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10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a:t>
            </a:r>
            <a:r>
              <a:rPr lang="en-IN" sz="1600" dirty="0" smtClean="0">
                <a:latin typeface="Arial" panose="020B0604020202020204" pitchFamily="34" charset="0"/>
                <a:cs typeface="Arial" panose="020B0604020202020204" pitchFamily="34" charset="0"/>
              </a:rPr>
              <a:t>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10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 xmlns:p14="http://schemas.microsoft.com/office/powerpoint/2010/main" val="1591299700"/>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 xmlns:a16="http://schemas.microsoft.com/office/drawing/2014/main" val="20000"/>
                    </a:ext>
                  </a:extLst>
                </a:gridCol>
                <a:gridCol w="4391441">
                  <a:extLst>
                    <a:ext uri="{9D8B030D-6E8A-4147-A177-3AD203B41FA5}">
                      <a16:colId xmlns=""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1866675376"/>
      </p:ext>
    </p:extLst>
  </p:cSld>
  <p:clrMapOvr>
    <a:masterClrMapping/>
  </p:clrMapOvr>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 xmlns:p14="http://schemas.microsoft.com/office/powerpoint/2010/main" val="3170061223"/>
      </p:ext>
    </p:extLst>
  </p:cSld>
  <p:clrMapOvr>
    <a:masterClrMapping/>
  </p:clrMapOvr>
  <p:timing>
    <p:tnLst>
      <p:par>
        <p:cT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 xmlns:p14="http://schemas.microsoft.com/office/powerpoint/2010/main" val="1169613923"/>
      </p:ext>
    </p:extLst>
  </p:cSld>
  <p:clrMapOvr>
    <a:masterClrMapping/>
  </p:clrMapOvr>
  <p:timing>
    <p:tnLst>
      <p:par>
        <p:cTn id="1" dur="indefinite" restart="never" nodeType="tmRoot"/>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 xmlns:p14="http://schemas.microsoft.com/office/powerpoint/2010/main" val="3630338607"/>
      </p:ext>
    </p:extLst>
  </p:cSld>
  <p:clrMapOvr>
    <a:masterClrMapping/>
  </p:clrMapOvr>
  <p:timing>
    <p:tnLst>
      <p:par>
        <p:cT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 xmlns:p14="http://schemas.microsoft.com/office/powerpoint/2010/main" val="2141786932"/>
      </p:ext>
    </p:extLst>
  </p:cSld>
  <p:clrMapOvr>
    <a:masterClrMapping/>
  </p:clrMapOvr>
  <p:timing>
    <p:tnLst>
      <p:par>
        <p:cT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 xmlns:p14="http://schemas.microsoft.com/office/powerpoint/2010/main" val="2650531898"/>
      </p:ext>
    </p:extLst>
  </p:cSld>
  <p:clrMapOvr>
    <a:masterClrMapping/>
  </p:clrMapOvr>
  <p:timing>
    <p:tnLst>
      <p:par>
        <p:cT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 xmlns:a16="http://schemas.microsoft.com/office/drawing/2014/main" val="20000"/>
                    </a:ext>
                  </a:extLst>
                </a:gridCol>
                <a:gridCol w="7828249">
                  <a:extLst>
                    <a:ext uri="{9D8B030D-6E8A-4147-A177-3AD203B41FA5}">
                      <a16:colId xmlns=""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 xmlns:p14="http://schemas.microsoft.com/office/powerpoint/2010/main" val="1048552087"/>
      </p:ext>
    </p:extLst>
  </p:cSld>
  <p:clrMapOvr>
    <a:masterClrMapping/>
  </p:clrMapOvr>
  <p:timing>
    <p:tnLst>
      <p:par>
        <p:cT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 xmlns:p14="http://schemas.microsoft.com/office/powerpoint/2010/main" val="3598028994"/>
      </p:ext>
    </p:extLst>
  </p:cSld>
  <p:clrMapOvr>
    <a:masterClrMapping/>
  </p:clrMapOvr>
  <p:timing>
    <p:tnLst>
      <p:par>
        <p:cT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1018135707"/>
      </p:ext>
    </p:extLst>
  </p:cSld>
  <p:clrMapOvr>
    <a:masterClrMapping/>
  </p:clrMapOvr>
  <p:timing>
    <p:tnLst>
      <p:par>
        <p:cT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 xmlns:p14="http://schemas.microsoft.com/office/powerpoint/2010/main" val="18864430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 xmlns:p14="http://schemas.microsoft.com/office/powerpoint/2010/main" val="747176779"/>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 xmlns:p14="http://schemas.microsoft.com/office/powerpoint/2010/main" val="259000236"/>
      </p:ext>
    </p:extLst>
  </p:cSld>
  <p:clrMapOvr>
    <a:masterClrMapping/>
  </p:clrMapOvr>
  <p:timing>
    <p:tnLst>
      <p:par>
        <p:cT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 xmlns:a16="http://schemas.microsoft.com/office/drawing/2014/main" val="20000"/>
                    </a:ext>
                  </a:extLst>
                </a:gridCol>
                <a:gridCol w="6860319">
                  <a:extLst>
                    <a:ext uri="{9D8B030D-6E8A-4147-A177-3AD203B41FA5}">
                      <a16:colId xmlns=""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 xmlns:p14="http://schemas.microsoft.com/office/powerpoint/2010/main" val="1416681910"/>
      </p:ext>
    </p:extLst>
  </p:cSld>
  <p:clrMapOvr>
    <a:masterClrMapping/>
  </p:clrMapOvr>
  <p:timing>
    <p:tnLst>
      <p:par>
        <p:cT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 xmlns:p14="http://schemas.microsoft.com/office/powerpoint/2010/main" val="238986957"/>
      </p:ext>
    </p:extLst>
  </p:cSld>
  <p:clrMapOvr>
    <a:masterClrMapping/>
  </p:clrMapOvr>
  <p:timing>
    <p:tnLst>
      <p:par>
        <p:cT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 xmlns:p14="http://schemas.microsoft.com/office/powerpoint/2010/main" val="40867230"/>
      </p:ext>
    </p:extLst>
  </p:cSld>
  <p:clrMapOvr>
    <a:masterClrMapping/>
  </p:clrMapOvr>
  <p:timing>
    <p:tnLst>
      <p:par>
        <p:cT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 xmlns:p14="http://schemas.microsoft.com/office/powerpoint/2010/main" val="1722292890"/>
      </p:ext>
    </p:extLst>
  </p:cSld>
  <p:clrMapOvr>
    <a:masterClrMapping/>
  </p:clrMapOvr>
  <p:timing>
    <p:tnLst>
      <p:par>
        <p:cT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a:t>
            </a:r>
            <a:r>
              <a:rPr lang="en-US" sz="2200" dirty="0" smtClean="0">
                <a:solidFill>
                  <a:srgbClr val="FC6F0D"/>
                </a:solidFill>
                <a:latin typeface="Calibri" panose="020F0502020204030204" pitchFamily="34" charset="0"/>
                <a:cs typeface="Calibri" panose="020F0502020204030204" pitchFamily="34" charset="0"/>
              </a:rPr>
              <a:t>count: </a:t>
            </a:r>
            <a:r>
              <a:rPr lang="en-US" sz="2200" dirty="0">
                <a:solidFill>
                  <a:srgbClr val="FC6F0D"/>
                </a:solidFill>
                <a:latin typeface="Calibri" panose="020F0502020204030204" pitchFamily="34" charset="0"/>
                <a:cs typeface="Calibri" panose="020F0502020204030204" pitchFamily="34" charset="0"/>
              </a:rPr>
              <a:t>{$sum: 1} } } ])</a:t>
            </a:r>
          </a:p>
        </p:txBody>
      </p:sp>
      <p:graphicFrame>
        <p:nvGraphicFramePr>
          <p:cNvPr id="2" name="Table 1"/>
          <p:cNvGraphicFramePr>
            <a:graphicFrameLocks noGrp="1"/>
          </p:cNvGraphicFramePr>
          <p:nvPr>
            <p:extLst/>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 xmlns:a16="http://schemas.microsoft.com/office/drawing/2014/main" val="20000"/>
                    </a:ext>
                  </a:extLst>
                </a:gridCol>
                <a:gridCol w="6936509">
                  <a:extLst>
                    <a:ext uri="{9D8B030D-6E8A-4147-A177-3AD203B41FA5}">
                      <a16:colId xmlns=""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06035698"/>
      </p:ext>
    </p:extLst>
  </p:cSld>
  <p:clrMapOvr>
    <a:masterClrMapping/>
  </p:clrMapOvr>
  <p:timing>
    <p:tnLst>
      <p:par>
        <p:cTn id="1" dur="indefinite" restart="never" nodeType="tmRoot"/>
      </p:par>
    </p:tnLst>
  </p:timing>
</p:sld>
</file>

<file path=ppt/slides/slide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 xmlns:p14="http://schemas.microsoft.com/office/powerpoint/2010/main" val="2870773759"/>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 xmlns:p14="http://schemas.microsoft.com/office/powerpoint/2010/main" val="22285446"/>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 xmlns:p14="http://schemas.microsoft.com/office/powerpoint/2010/main" val="1434401654"/>
      </p:ext>
    </p:extLst>
  </p:cSld>
  <p:clrMapOvr>
    <a:masterClrMapping/>
  </p:clrMapOvr>
  <p:timing>
    <p:tnLst>
      <p:par>
        <p:cT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 xmlns:p14="http://schemas.microsoft.com/office/powerpoint/2010/main" val="15821072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451736" y="4495800"/>
            <a:ext cx="9858444" cy="369332"/>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ALTER table E drop foreign key </a:t>
            </a:r>
            <a:r>
              <a:rPr lang="en-IN" b="1" dirty="0">
                <a:solidFill>
                  <a:srgbClr val="C00000"/>
                </a:solidFill>
                <a:latin typeface="Arial" panose="020B0604020202020204" pitchFamily="34" charset="0"/>
                <a:cs typeface="Arial" panose="020B0604020202020204" pitchFamily="34" charset="0"/>
              </a:rPr>
              <a:t>e_ibfk_1</a:t>
            </a:r>
            <a:r>
              <a:rPr lang="en-IN" b="1" dirty="0" smtClean="0">
                <a:latin typeface="Arial" panose="020B0604020202020204" pitchFamily="34" charset="0"/>
                <a:cs typeface="Arial" panose="020B0604020202020204" pitchFamily="34" charset="0"/>
              </a:rPr>
              <a:t>;          </a:t>
            </a:r>
            <a:r>
              <a:rPr lang="en-IN" b="1" dirty="0" smtClean="0">
                <a:solidFill>
                  <a:srgbClr val="00B050"/>
                </a:solidFill>
                <a:latin typeface="Arial" panose="020B0604020202020204" pitchFamily="34" charset="0"/>
                <a:cs typeface="Arial" panose="020B0604020202020204" pitchFamily="34" charset="0"/>
              </a:rPr>
              <a:t> // e_ibfk_1 is the default constraint name</a:t>
            </a:r>
            <a:endParaRPr lang="en-IN" b="1" dirty="0">
              <a:solidFill>
                <a:srgbClr val="00B050"/>
              </a:solidFill>
              <a:latin typeface="Arial" panose="020B0604020202020204" pitchFamily="34" charset="0"/>
              <a:cs typeface="Arial" panose="020B0604020202020204" pitchFamily="34" charset="0"/>
            </a:endParaRP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 xmlns:p14="http://schemas.microsoft.com/office/powerpoint/2010/main" val="1673718274"/>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 xmlns:p14="http://schemas.microsoft.com/office/powerpoint/2010/main" val="436596154"/>
      </p:ext>
    </p:extLst>
  </p:cSld>
  <p:clrMapOvr>
    <a:masterClrMapping/>
  </p:clrMapOvr>
  <p:timing>
    <p:tnLst>
      <p:par>
        <p:cT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 xmlns:p14="http://schemas.microsoft.com/office/powerpoint/2010/main" val="558113770"/>
      </p:ext>
    </p:extLst>
  </p:cSld>
  <p:clrMapOvr>
    <a:masterClrMapping/>
  </p:clrMapOvr>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 xmlns:p14="http://schemas.microsoft.com/office/powerpoint/2010/main" val="842139230"/>
      </p:ext>
    </p:extLst>
  </p:cSld>
  <p:clrMapOvr>
    <a:masterClrMapping/>
  </p:clrMapOvr>
  <p:timing>
    <p:tnLst>
      <p:par>
        <p:cT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 xmlns:p14="http://schemas.microsoft.com/office/powerpoint/2010/main" val="75070557"/>
      </p:ext>
    </p:extLst>
  </p:cSld>
  <p:clrMapOvr>
    <a:masterClrMapping/>
  </p:clrMapOvr>
  <p:timing>
    <p:tnLst>
      <p:par>
        <p:cTn id="1" dur="indefinite" restart="never" nodeType="tmRoot"/>
      </p:par>
    </p:tnLst>
  </p:timing>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 xmlns:p14="http://schemas.microsoft.com/office/powerpoint/2010/main" val="353451841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 xmlns:p14="http://schemas.microsoft.com/office/powerpoint/2010/main" val="259280434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 xmlns:p14="http://schemas.microsoft.com/office/powerpoint/2010/main" val="995241759"/>
      </p:ext>
    </p:extLst>
  </p:cSld>
  <p:clrMapOvr>
    <a:masterClrMapping/>
  </p:clrMapOvr>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 xmlns:p14="http://schemas.microsoft.com/office/powerpoint/2010/main" val="2865257160"/>
      </p:ext>
    </p:extLst>
  </p:cSld>
  <p:clrMapOvr>
    <a:masterClrMapping/>
  </p:clrMapOvr>
  <p:timing>
    <p:tnLst>
      <p:par>
        <p:cT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2666653" y="4145510"/>
            <a:ext cx="6247587" cy="1348175"/>
          </a:xfrm>
          <a:prstGeom prst="rect">
            <a:avLst/>
          </a:prstGeom>
          <a:noFill/>
        </p:spPr>
      </p:pic>
    </p:spTree>
    <p:extLst>
      <p:ext uri="{BB962C8B-B14F-4D97-AF65-F5344CB8AC3E}">
        <p14:creationId xmlns="" xmlns:p14="http://schemas.microsoft.com/office/powerpoint/2010/main" val="2499855276"/>
      </p:ext>
    </p:extLst>
  </p:cSld>
  <p:clrMapOvr>
    <a:masterClrMapping/>
  </p:clrMapOvr>
  <p:timing>
    <p:tnLst>
      <p:par>
        <p:cT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 xmlns:p14="http://schemas.microsoft.com/office/powerpoint/2010/main" val="40224507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4000504"/>
            <a:ext cx="7572428" cy="707886"/>
          </a:xfrm>
          <a:prstGeom prst="rect">
            <a:avLst/>
          </a:prstGeom>
        </p:spPr>
        <p:txBody>
          <a:bodyPr wrap="square">
            <a:spAutoFit/>
          </a:bodyPr>
          <a:lstStyle/>
          <a:p>
            <a:r>
              <a:rPr lang="en-US" sz="2000" dirty="0" smtClean="0">
                <a:solidFill>
                  <a:srgbClr val="006C86"/>
                </a:solidFill>
              </a:rPr>
              <a:t>Prior to MySQL 8.0.16, CREATE TABLE permits only the following limited version of table CHECK constraint syntax, which is parsed and ignored.</a:t>
            </a:r>
            <a:endParaRPr lang="en-US" sz="2000" dirty="0">
              <a:solidFill>
                <a:srgbClr val="006C86"/>
              </a:solidFill>
            </a:endParaRPr>
          </a:p>
        </p:txBody>
      </p:sp>
    </p:spTree>
    <p:extLst>
      <p:ext uri="{BB962C8B-B14F-4D97-AF65-F5344CB8AC3E}">
        <p14:creationId xmlns="" xmlns:p14="http://schemas.microsoft.com/office/powerpoint/2010/main" val="1327898604"/>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 xmlns:p14="http://schemas.microsoft.com/office/powerpoint/2010/main" val="4013795039"/>
      </p:ext>
    </p:extLst>
  </p:cSld>
  <p:clrMapOvr>
    <a:masterClrMapping/>
  </p:clrMapOvr>
  <p:timing>
    <p:tnLst>
      <p:par>
        <p:cT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1599992" y="4572001"/>
            <a:ext cx="8990430" cy="2209801"/>
          </a:xfrm>
          <a:prstGeom prst="rect">
            <a:avLst/>
          </a:prstGeom>
        </p:spPr>
      </p:pic>
    </p:spTree>
    <p:extLst>
      <p:ext uri="{BB962C8B-B14F-4D97-AF65-F5344CB8AC3E}">
        <p14:creationId xmlns="" xmlns:p14="http://schemas.microsoft.com/office/powerpoint/2010/main" val="2437656325"/>
      </p:ext>
    </p:extLst>
  </p:cSld>
  <p:clrMapOvr>
    <a:masterClrMapping/>
  </p:clrMapOvr>
  <p:timing>
    <p:tnLst>
      <p:par>
        <p:cT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 xmlns:p14="http://schemas.microsoft.com/office/powerpoint/2010/main" val="1940674964"/>
      </p:ext>
    </p:extLst>
  </p:cSld>
  <p:clrMapOvr>
    <a:masterClrMapping/>
  </p:clrMapOvr>
  <p:timing>
    <p:tnLst>
      <p:par>
        <p:cT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a:t>
            </a:r>
            <a:r>
              <a:rPr lang="fr-FR" sz="2200" dirty="0" smtClean="0">
                <a:solidFill>
                  <a:srgbClr val="FC6F0D"/>
                </a:solidFill>
                <a:latin typeface="Calibri" panose="020F0502020204030204" pitchFamily="34" charset="0"/>
                <a:cs typeface="Calibri" panose="020F0502020204030204" pitchFamily="34" charset="0"/>
              </a:rPr>
              <a:t>192.168.100.20 </a:t>
            </a:r>
            <a:r>
              <a:rPr lang="fr-FR" sz="2200" dirty="0">
                <a:solidFill>
                  <a:srgbClr val="FC6F0D"/>
                </a:solidFill>
                <a:latin typeface="Calibri" panose="020F0502020204030204" pitchFamily="34" charset="0"/>
                <a:cs typeface="Calibri" panose="020F0502020204030204" pitchFamily="34" charset="0"/>
              </a:rPr>
              <a:t>--port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13955448"/>
      </p:ext>
    </p:extLst>
  </p:cSld>
  <p:clrMapOvr>
    <a:masterClrMapping/>
  </p:clrMapOvr>
  <p:timing>
    <p:tnLst>
      <p:par>
        <p:cT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a:t>
            </a:r>
            <a:r>
              <a:rPr lang="en-US" sz="2200" smtClean="0">
                <a:solidFill>
                  <a:srgbClr val="FC6F0D"/>
                </a:solidFill>
                <a:latin typeface="Calibri" panose="020F0502020204030204" pitchFamily="34" charset="0"/>
                <a:cs typeface="Calibri" panose="020F0502020204030204" pitchFamily="34" charset="0"/>
              </a:rPr>
              <a:t>–collection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a:t>
            </a:r>
            <a:r>
              <a:rPr lang="en-US" sz="2200" dirty="0" smtClean="0">
                <a:solidFill>
                  <a:srgbClr val="FC6F0D"/>
                </a:solidFill>
                <a:latin typeface="Calibri" panose="020F0502020204030204" pitchFamily="34" charset="0"/>
                <a:cs typeface="Calibri" panose="020F0502020204030204" pitchFamily="34" charset="0"/>
              </a:rPr>
              <a:t>–collection     </a:t>
            </a:r>
            <a:r>
              <a:rPr lang="en-US" sz="2200" dirty="0">
                <a:solidFill>
                  <a:srgbClr val="FC6F0D"/>
                </a:solidFill>
                <a:latin typeface="Calibri" panose="020F0502020204030204" pitchFamily="34" charset="0"/>
                <a:cs typeface="Calibri" panose="020F0502020204030204" pitchFamily="34" charset="0"/>
              </a:rPr>
              <a:t>--type csv  --file d:\o.csv --fields "EMPNO, ENAME, JOB, MGR,HIREDATE, SAL, COMM, DEPTNO,BONUSID, USERNAME, PWD"</a:t>
            </a:r>
          </a:p>
        </p:txBody>
      </p:sp>
    </p:spTree>
    <p:extLst>
      <p:ext uri="{BB962C8B-B14F-4D97-AF65-F5344CB8AC3E}">
        <p14:creationId xmlns="" xmlns:p14="http://schemas.microsoft.com/office/powerpoint/2010/main" val="4082014845"/>
      </p:ext>
    </p:extLst>
  </p:cSld>
  <p:clrMapOvr>
    <a:masterClrMapping/>
  </p:clrMapOvr>
  <p:timing>
    <p:tnLst>
      <p:par>
        <p:cT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 xmlns:p14="http://schemas.microsoft.com/office/powerpoint/2010/main" val="696311591"/>
      </p:ext>
    </p:extLst>
  </p:cSld>
  <p:clrMapOvr>
    <a:masterClrMapping/>
  </p:clrMapOvr>
  <p:timing>
    <p:tnLst>
      <p:par>
        <p:cT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a:t>
            </a:r>
            <a:r>
              <a:rPr lang="fr-FR" sz="2200" dirty="0" smtClean="0">
                <a:solidFill>
                  <a:srgbClr val="FC6F0D"/>
                </a:solidFill>
                <a:latin typeface="Calibri" panose="020F0502020204030204" pitchFamily="34" charset="0"/>
                <a:cs typeface="Calibri" panose="020F0502020204030204" pitchFamily="34" charset="0"/>
              </a:rPr>
              <a:t>192.168.100.20" </a:t>
            </a:r>
            <a:r>
              <a:rPr lang="fr-FR" sz="2200" dirty="0">
                <a:solidFill>
                  <a:srgbClr val="FC6F0D"/>
                </a:solidFill>
                <a:latin typeface="Calibri" panose="020F0502020204030204" pitchFamily="34" charset="0"/>
                <a:cs typeface="Calibri" panose="020F0502020204030204" pitchFamily="34" charset="0"/>
              </a:rPr>
              <a:t>--port 27017  --db "db1" --collection emp </a:t>
            </a:r>
            <a:r>
              <a:rPr lang="fr-FR" sz="2200" dirty="0" smtClean="0">
                <a:solidFill>
                  <a:srgbClr val="FC6F0D"/>
                </a:solidFill>
                <a:latin typeface="Calibri" panose="020F0502020204030204" pitchFamily="34" charset="0"/>
                <a:cs typeface="Calibri" panose="020F0502020204030204" pitchFamily="34" charset="0"/>
              </a:rPr>
              <a:t>--out </a:t>
            </a:r>
            <a:r>
              <a:rPr lang="fr-FR" sz="2200" dirty="0">
                <a:solidFill>
                  <a:srgbClr val="FC6F0D"/>
                </a:solidFill>
                <a:latin typeface="Calibri" panose="020F0502020204030204" pitchFamily="34" charset="0"/>
                <a:cs typeface="Calibri" panose="020F0502020204030204" pitchFamily="34" charset="0"/>
              </a:rPr>
              <a:t>"d:\e.json"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352711780"/>
      </p:ext>
    </p:extLst>
  </p:cSld>
  <p:clrMapOvr>
    <a:masterClrMapping/>
  </p:clrMapOvr>
  <p:timing>
    <p:tnLst>
      <p:par>
        <p:cT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 xmlns:p14="http://schemas.microsoft.com/office/powerpoint/2010/main" val="34174881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 xmlns:p14="http://schemas.microsoft.com/office/powerpoint/2010/main" val="28258067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 xmlns:p14="http://schemas.microsoft.com/office/powerpoint/2010/main" val="7322521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smtClean="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a:t>
            </a:r>
            <a:r>
              <a:rPr lang="en-IN" sz="1600" dirty="0" smtClean="0">
                <a:latin typeface="Arial" panose="020B0604020202020204" pitchFamily="34" charset="0"/>
                <a:cs typeface="Arial" panose="020B0604020202020204" pitchFamily="34" charset="0"/>
              </a:rPr>
              <a:t>INT, </a:t>
            </a:r>
            <a:r>
              <a:rPr lang="en-IN" sz="1600" dirty="0">
                <a:latin typeface="Arial" panose="020B0604020202020204" pitchFamily="34" charset="0"/>
                <a:cs typeface="Arial" panose="020B0604020202020204" pitchFamily="34" charset="0"/>
              </a:rPr>
              <a:t>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smtClean="0">
                <a:solidFill>
                  <a:srgbClr val="0077AA"/>
                </a:solidFill>
                <a:latin typeface="Arial" panose="020B0604020202020204" pitchFamily="34" charset="0"/>
                <a:ea typeface="Times New Roman" panose="02020603050405020304" pitchFamily="18" charset="0"/>
              </a:rPr>
              <a:t>CREATE</a:t>
            </a:r>
            <a:r>
              <a:rPr lang="en-IN" sz="1600" dirty="0" smtClean="0">
                <a:latin typeface="Arial" panose="020B0604020202020204" pitchFamily="34" charset="0"/>
                <a:cs typeface="Arial" panose="020B0604020202020204" pitchFamily="34" charset="0"/>
              </a:rPr>
              <a:t> </a:t>
            </a:r>
            <a:r>
              <a:rPr lang="en-IN" sz="1600" dirty="0" smtClean="0">
                <a:solidFill>
                  <a:srgbClr val="0077AA"/>
                </a:solidFill>
                <a:latin typeface="Arial" panose="020B0604020202020204" pitchFamily="34" charset="0"/>
                <a:ea typeface="Times New Roman" panose="02020603050405020304" pitchFamily="18" charset="0"/>
              </a:rPr>
              <a:t>TABLE</a:t>
            </a:r>
            <a:r>
              <a:rPr lang="en-IN" sz="1600" dirty="0" smtClean="0">
                <a:latin typeface="Arial" panose="020B0604020202020204" pitchFamily="34" charset="0"/>
                <a:cs typeface="Arial" panose="020B0604020202020204" pitchFamily="34" charset="0"/>
              </a:rPr>
              <a:t> USERS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user_id INT, username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40</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password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email VARCHAR</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255</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age</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IN" sz="1600" dirty="0" smtClean="0">
                <a:latin typeface="Arial" panose="020B0604020202020204" pitchFamily="34" charset="0"/>
                <a:cs typeface="Arial" panose="020B0604020202020204" pitchFamily="34" charset="0"/>
              </a:rPr>
              <a:t>INT, </a:t>
            </a:r>
            <a:r>
              <a:rPr lang="en-IN" sz="1600" dirty="0" smtClean="0">
                <a:solidFill>
                  <a:srgbClr val="C00000"/>
                </a:solidFill>
                <a:latin typeface="Arial" panose="020B0604020202020204" pitchFamily="34" charset="0"/>
                <a:cs typeface="Arial" panose="020B0604020202020204" pitchFamily="34" charset="0"/>
              </a:rPr>
              <a:t>constraint chk_age check (age &gt;=18)</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IN" sz="1600" dirty="0" smtClean="0">
                <a:latin typeface="Arial" panose="020B0604020202020204" pitchFamily="34" charset="0"/>
                <a:cs typeface="Arial" panose="020B0604020202020204" pitchFamily="34" charset="0"/>
              </a:rPr>
              <a:t> </a:t>
            </a:r>
            <a:r>
              <a:rPr lang="en-IN" sz="1600" dirty="0" smtClean="0">
                <a:solidFill>
                  <a:srgbClr val="365860"/>
                </a:solidFill>
                <a:latin typeface="Arial" panose="020B0604020202020204" pitchFamily="34" charset="0"/>
                <a:cs typeface="Arial" panose="020B0604020202020204" pitchFamily="34" charset="0"/>
              </a:rPr>
              <a:t>ENGINE=InnoDB</a:t>
            </a:r>
            <a:r>
              <a:rPr lang="en-IN" sz="1600" dirty="0" smtClean="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smtClean="0"/>
              <a:t>The check constraint defined on a table must refer to only columns in that table. It can not refer to columns in other tables.</a:t>
            </a:r>
          </a:p>
        </p:txBody>
      </p:sp>
      <p:sp>
        <p:nvSpPr>
          <p:cNvPr id="11" name="Rectangle 10"/>
          <p:cNvSpPr/>
          <p:nvPr/>
        </p:nvSpPr>
        <p:spPr>
          <a:xfrm>
            <a:off x="1666050" y="4071942"/>
            <a:ext cx="8501122" cy="1200329"/>
          </a:xfrm>
          <a:prstGeom prst="rect">
            <a:avLst/>
          </a:prstGeom>
        </p:spPr>
        <p:txBody>
          <a:bodyPr wrap="square">
            <a:spAutoFit/>
          </a:bodyPr>
          <a:lstStyle/>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itchFamily="34" charset="0"/>
                <a:cs typeface="Arial" pitchFamily="34" charset="0"/>
              </a:rPr>
              <a:t>c1 INT, c2 INT, c3 INT, </a:t>
            </a:r>
            <a:r>
              <a:rPr lang="en-US" sz="1600" dirty="0" smtClean="0">
                <a:solidFill>
                  <a:srgbClr val="C00000"/>
                </a:solidFill>
                <a:latin typeface="Arial" panose="020B0604020202020204" pitchFamily="34" charset="0"/>
                <a:cs typeface="Arial" panose="020B0604020202020204" pitchFamily="34" charset="0"/>
              </a:rPr>
              <a:t>check(c3 &gt; (c1 + c2))</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a:p>
            <a:pPr marL="342900" indent="-342900">
              <a:lnSpc>
                <a:spcPct val="150000"/>
              </a:lnSpc>
              <a:buFont typeface="+mj-lt"/>
              <a:buAutoNum type="arabicPeriod"/>
            </a:pPr>
            <a:r>
              <a:rPr lang="en-US" sz="1600" dirty="0" smtClean="0">
                <a:solidFill>
                  <a:srgbClr val="0077AA"/>
                </a:solidFill>
                <a:latin typeface="Arial" panose="020B0604020202020204" pitchFamily="34" charset="0"/>
                <a:ea typeface="Times New Roman" panose="02020603050405020304" pitchFamily="18" charset="0"/>
              </a:rPr>
              <a:t>CREATE</a:t>
            </a:r>
            <a:r>
              <a:rPr lang="en-US" sz="1600" dirty="0" smtClean="0">
                <a:latin typeface="Arial" pitchFamily="34" charset="0"/>
                <a:cs typeface="Arial" pitchFamily="34" charset="0"/>
              </a:rPr>
              <a:t> </a:t>
            </a:r>
            <a:r>
              <a:rPr lang="en-US" sz="1600" dirty="0" smtClean="0">
                <a:solidFill>
                  <a:srgbClr val="0077AA"/>
                </a:solidFill>
                <a:latin typeface="Arial" panose="020B0604020202020204" pitchFamily="34" charset="0"/>
                <a:ea typeface="Times New Roman" panose="02020603050405020304" pitchFamily="18" charset="0"/>
              </a:rPr>
              <a:t>TABLE</a:t>
            </a:r>
            <a:r>
              <a:rPr lang="en-US" sz="1600" dirty="0" smtClean="0">
                <a:latin typeface="Arial" pitchFamily="34" charset="0"/>
                <a:cs typeface="Arial" pitchFamily="34" charset="0"/>
              </a:rPr>
              <a:t> </a:t>
            </a:r>
            <a:r>
              <a:rPr lang="en-IN" sz="1600" dirty="0" smtClean="0">
                <a:latin typeface="Arial" panose="020B0604020202020204" pitchFamily="34" charset="0"/>
                <a:cs typeface="Arial" panose="020B0604020202020204" pitchFamily="34" charset="0"/>
              </a:rPr>
              <a:t>TEST</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solidFill>
                  <a:srgbClr val="C00000"/>
                </a:solidFill>
                <a:latin typeface="Arial" panose="020B0604020202020204" pitchFamily="34" charset="0"/>
                <a:cs typeface="Arial" panose="020B0604020202020204" pitchFamily="34" charset="0"/>
              </a:rPr>
              <a:t>check(c3 &gt; (c1 + c2))</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primary</a:t>
            </a:r>
            <a:r>
              <a:rPr lang="en-US" sz="1600" dirty="0" smtClean="0">
                <a:latin typeface="Arial" pitchFamily="34" charset="0"/>
                <a:cs typeface="Arial" pitchFamily="34" charset="0"/>
              </a:rPr>
              <a:t> </a:t>
            </a:r>
            <a:r>
              <a:rPr lang="en-US" sz="1600" dirty="0" smtClean="0">
                <a:solidFill>
                  <a:srgbClr val="C00000"/>
                </a:solidFill>
                <a:latin typeface="Arial" panose="020B0604020202020204" pitchFamily="34" charset="0"/>
                <a:cs typeface="Arial" panose="020B0604020202020204" pitchFamily="34" charset="0"/>
              </a:rPr>
              <a:t>key(c1)</a:t>
            </a:r>
            <a:r>
              <a:rPr lang="en-US" sz="1600" dirty="0" smtClean="0">
                <a:latin typeface="Arial" pitchFamily="34" charset="0"/>
                <a:cs typeface="Arial" pitchFamily="34" charset="0"/>
              </a:rPr>
              <a:t>, c1 INT, c2 INT, c3 INT</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itchFamily="34" charset="0"/>
                <a:cs typeface="Arial" pitchFamily="34" charset="0"/>
              </a:rPr>
              <a:t>;</a:t>
            </a:r>
          </a:p>
        </p:txBody>
      </p:sp>
    </p:spTree>
    <p:extLst>
      <p:ext uri="{BB962C8B-B14F-4D97-AF65-F5344CB8AC3E}">
        <p14:creationId xmlns="" xmlns:p14="http://schemas.microsoft.com/office/powerpoint/2010/main" val="147098895"/>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 xmlns:p14="http://schemas.microsoft.com/office/powerpoint/2010/main" val="2062519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 xmlns:p14="http://schemas.microsoft.com/office/powerpoint/2010/main" val="279540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 xmlns:p14="http://schemas.microsoft.com/office/powerpoint/2010/main" val="3259051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a:t>
            </a:r>
            <a:r>
              <a:rPr lang="en-IN" dirty="0" smtClean="0">
                <a:latin typeface="Arial" panose="020B0604020202020204" pitchFamily="34" charset="0"/>
                <a:cs typeface="Arial" panose="020B0604020202020204" pitchFamily="34" charset="0"/>
              </a:rPr>
              <a:t>:/o.txt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a:t>
            </a:r>
            <a:r>
              <a:rPr lang="en-IN" dirty="0" smtClean="0">
                <a:latin typeface="Arial" panose="020B0604020202020204" pitchFamily="34" charset="0"/>
                <a:cs typeface="Arial" panose="020B0604020202020204" pitchFamily="34" charset="0"/>
              </a:rPr>
              <a:t>:/o.txt</a:t>
            </a:r>
            <a:r>
              <a:rPr lang="en-IN" dirty="0">
                <a:latin typeface="Arial" panose="020B0604020202020204" pitchFamily="34" charset="0"/>
                <a:cs typeface="Arial" panose="020B0604020202020204" pitchFamily="34" charset="0"/>
              </a:rPr>
              <a: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a:t>
            </a:r>
            <a:r>
              <a:rPr lang="en-IN" dirty="0" smtClean="0">
                <a:latin typeface="Arial" panose="020B0604020202020204" pitchFamily="34" charset="0"/>
                <a:cs typeface="Arial" panose="020B0604020202020204" pitchFamily="34" charset="0"/>
              </a:rPr>
              <a:t>:/o.txt</a:t>
            </a:r>
            <a:r>
              <a:rPr lang="en-IN" dirty="0">
                <a:latin typeface="Arial" panose="020B0604020202020204" pitchFamily="34" charset="0"/>
                <a:cs typeface="Arial" panose="020B0604020202020204" pitchFamily="34" charset="0"/>
              </a:rPr>
              <a: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a:t>
            </a:r>
            <a:r>
              <a:rPr lang="en-IN" dirty="0" smtClean="0">
                <a:latin typeface="Arial" panose="020B0604020202020204" pitchFamily="34" charset="0"/>
                <a:cs typeface="Arial" panose="020B0604020202020204" pitchFamily="34" charset="0"/>
              </a:rPr>
              <a:t>:/o.txt</a:t>
            </a:r>
            <a:r>
              <a:rPr lang="en-IN" dirty="0">
                <a:latin typeface="Arial" panose="020B0604020202020204" pitchFamily="34" charset="0"/>
                <a:cs typeface="Arial" panose="020B0604020202020204" pitchFamily="34" charset="0"/>
              </a:rPr>
              <a: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2847149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 xmlns:p14="http://schemas.microsoft.com/office/powerpoint/2010/main" val="163246979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 xmlns:p14="http://schemas.microsoft.com/office/powerpoint/2010/main" val="5978029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20</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1290248914"/>
      </p:ext>
    </p:extLst>
  </p:cSld>
  <p:clrMapOvr>
    <a:masterClrMapping/>
  </p:clrMapOvr>
  <p:timing>
    <p:tnLst>
      <p:par>
        <p:cT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a:t>
            </a:r>
            <a:r>
              <a:rPr lang="en-US" sz="3600" b="1" dirty="0" smtClean="0">
                <a:solidFill>
                  <a:schemeClr val="bg1"/>
                </a:solidFill>
                <a:latin typeface="Arial" pitchFamily="34" charset="0"/>
                <a:cs typeface="Arial" pitchFamily="34" charset="0"/>
              </a:rPr>
              <a:t>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2595167041"/>
      </p:ext>
    </p:extLst>
  </p:cSld>
  <p:clrMapOvr>
    <a:masterClrMapping/>
  </p:clrMapOvr>
  <p:timing>
    <p:tnLst>
      <p:par>
        <p:cT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 xmlns:p14="http://schemas.microsoft.com/office/powerpoint/2010/main" val="3654640705"/>
      </p:ext>
    </p:extLst>
  </p:cSld>
  <p:clrMapOvr>
    <a:masterClrMapping/>
  </p:clrMapOvr>
  <p:timing>
    <p:tnLst>
      <p:par>
        <p:cT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 xmlns:p14="http://schemas.microsoft.com/office/powerpoint/2010/main" val="38606297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smtClean="0">
                <a:solidFill>
                  <a:srgbClr val="006C86"/>
                </a:solidFill>
              </a:rPr>
              <a:t>CHECK condition expressions must adhere to the following rules. An error occurs if an expression contains disallowed constructs.</a:t>
            </a:r>
          </a:p>
          <a:p>
            <a:endParaRPr lang="en-US" dirty="0" smtClean="0">
              <a:solidFill>
                <a:srgbClr val="006C86"/>
              </a:solidFill>
            </a:endParaRPr>
          </a:p>
          <a:p>
            <a:pPr marL="342900" indent="-342900">
              <a:buFont typeface="+mj-lt"/>
              <a:buAutoNum type="arabicPeriod"/>
            </a:pPr>
            <a:r>
              <a:rPr lang="en-US" dirty="0" smtClean="0">
                <a:solidFill>
                  <a:srgbClr val="006C86"/>
                </a:solidFill>
              </a:rPr>
              <a:t>Non-generated and generated columns are permitted, except columns with the  AUTO_INCREMENT attribute.</a:t>
            </a:r>
          </a:p>
          <a:p>
            <a:pPr marL="342900" indent="-342900">
              <a:buFont typeface="+mj-lt"/>
              <a:buAutoNum type="arabicPeriod"/>
            </a:pPr>
            <a:r>
              <a:rPr lang="en-US" dirty="0" smtClean="0">
                <a:solidFill>
                  <a:srgbClr val="006C86"/>
                </a:solidFill>
              </a:rPr>
              <a:t>Literals, deterministic built-in functions, and operators are permitted.</a:t>
            </a:r>
          </a:p>
          <a:p>
            <a:pPr marL="342900" indent="-342900">
              <a:buFont typeface="+mj-lt"/>
              <a:buAutoNum type="arabicPeriod"/>
            </a:pPr>
            <a:r>
              <a:rPr lang="en-US" dirty="0" smtClean="0">
                <a:solidFill>
                  <a:srgbClr val="006C86"/>
                </a:solidFill>
              </a:rPr>
              <a:t>Sub-queries are not permitted.</a:t>
            </a:r>
          </a:p>
          <a:p>
            <a:pPr marL="342900" indent="-342900">
              <a:buFont typeface="+mj-lt"/>
              <a:buAutoNum type="arabicPeriod"/>
            </a:pPr>
            <a:r>
              <a:rPr lang="en-US" dirty="0" smtClean="0">
                <a:solidFill>
                  <a:srgbClr val="006C86"/>
                </a:solidFill>
              </a:rPr>
              <a:t>Environmental variables (such as CURRENT_USER, CURRENT_DATE, …) are not permitted.</a:t>
            </a:r>
          </a:p>
          <a:p>
            <a:pPr marL="342900" indent="-342900">
              <a:buFont typeface="+mj-lt"/>
              <a:buAutoNum type="arabicPeriod"/>
            </a:pPr>
            <a:r>
              <a:rPr lang="en-US" dirty="0" smtClean="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smtClean="0">
                <a:solidFill>
                  <a:srgbClr val="006C86"/>
                </a:solidFill>
              </a:rPr>
              <a:t>Variables (system variables, user-defined variables, and stored program local variables) are not permitted.</a:t>
            </a:r>
          </a:p>
          <a:p>
            <a:pPr marL="342900" indent="-342900">
              <a:buFont typeface="+mj-lt"/>
              <a:buAutoNum type="arabicPeriod"/>
            </a:pPr>
            <a:r>
              <a:rPr lang="en-US" dirty="0" smtClean="0">
                <a:solidFill>
                  <a:srgbClr val="006C86"/>
                </a:solidFill>
              </a:rPr>
              <a:t>Stored functions and user-defined functions are not permitted.</a:t>
            </a:r>
          </a:p>
        </p:txBody>
      </p:sp>
    </p:spTree>
    <p:extLst>
      <p:ext uri="{BB962C8B-B14F-4D97-AF65-F5344CB8AC3E}">
        <p14:creationId xmlns="" xmlns:p14="http://schemas.microsoft.com/office/powerpoint/2010/main" val="147098895"/>
      </p:ext>
    </p:extLst>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smtClean="0"/>
              <a:t>Volume refers to the ‘amount of data’, which is growing day by day at a very fast pace. The size of data generated by humans, machines and their interactions on social media itself is massive.</a:t>
            </a:r>
            <a:endParaRPr lang="en-US" sz="2000" dirty="0"/>
          </a:p>
        </p:txBody>
      </p:sp>
      <p:sp>
        <p:nvSpPr>
          <p:cNvPr id="5" name="Rectangle 4"/>
          <p:cNvSpPr/>
          <p:nvPr/>
        </p:nvSpPr>
        <p:spPr>
          <a:xfrm>
            <a:off x="237290" y="1928802"/>
            <a:ext cx="4786346" cy="1015663"/>
          </a:xfrm>
          <a:prstGeom prst="rect">
            <a:avLst/>
          </a:prstGeom>
        </p:spPr>
        <p:txBody>
          <a:bodyPr wrap="square">
            <a:spAutoFit/>
          </a:bodyPr>
          <a:lstStyle/>
          <a:p>
            <a:r>
              <a:rPr lang="en-US" sz="2000" dirty="0" smtClean="0"/>
              <a:t>Velocity is defined as the pace at which different sources generate the data every day. This flow of data is massive.</a:t>
            </a:r>
            <a:endParaRPr lang="en-US" sz="2000" dirty="0"/>
          </a:p>
        </p:txBody>
      </p:sp>
      <p:sp>
        <p:nvSpPr>
          <p:cNvPr id="8" name="Rectangle 7"/>
          <p:cNvSpPr/>
          <p:nvPr/>
        </p:nvSpPr>
        <p:spPr>
          <a:xfrm>
            <a:off x="0" y="3643314"/>
            <a:ext cx="12190413" cy="1631216"/>
          </a:xfrm>
          <a:prstGeom prst="rect">
            <a:avLst/>
          </a:prstGeom>
        </p:spPr>
        <p:txBody>
          <a:bodyPr wrap="square">
            <a:spAutoFit/>
          </a:bodyPr>
          <a:lstStyle/>
          <a:p>
            <a:r>
              <a:rPr lang="en-US" sz="2000" dirty="0" smtClean="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endParaRPr lang="en-US" sz="2000" dirty="0"/>
          </a:p>
        </p:txBody>
      </p:sp>
      <p:pic>
        <p:nvPicPr>
          <p:cNvPr id="1026" name="Picture 2" descr="Big Data Volume Growth - Big Data Tutorial - Edureka"/>
          <p:cNvPicPr>
            <a:picLocks noChangeAspect="1" noChangeArrowheads="1"/>
          </p:cNvPicPr>
          <p:nvPr/>
        </p:nvPicPr>
        <p:blipFill>
          <a:blip r:embed="rId2"/>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a:srcRect/>
          <a:stretch>
            <a:fillRect/>
          </a:stretch>
        </p:blipFill>
        <p:spPr bwMode="auto">
          <a:xfrm>
            <a:off x="451604" y="5500702"/>
            <a:ext cx="7572428" cy="1057276"/>
          </a:xfrm>
          <a:prstGeom prst="rect">
            <a:avLst/>
          </a:prstGeom>
          <a:noFill/>
        </p:spPr>
      </p:pic>
    </p:spTree>
    <p:extLst>
      <p:ext uri="{BB962C8B-B14F-4D97-AF65-F5344CB8AC3E}">
        <p14:creationId xmlns="" xmlns:p14="http://schemas.microsoft.com/office/powerpoint/2010/main" val="3860629717"/>
      </p:ext>
    </p:extLst>
  </p:cSld>
  <p:clrMapOvr>
    <a:masterClrMapping/>
  </p:clrMapOvr>
  <p:timing>
    <p:tnLst>
      <p:par>
        <p:cT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smtClean="0">
                <a:solidFill>
                  <a:schemeClr val="tx2"/>
                </a:solidFill>
              </a:rPr>
              <a:t>Camel Case</a:t>
            </a:r>
            <a:r>
              <a:rPr lang="en-US" sz="2000" dirty="0" smtClean="0"/>
              <a:t>: Second and subsequent words are capitalized, to make word boundaries easier to see. </a:t>
            </a:r>
            <a:endParaRPr lang="en-US" sz="2000" dirty="0" smtClean="0"/>
          </a:p>
          <a:p>
            <a:r>
              <a:rPr lang="en-US" sz="2000" dirty="0" smtClean="0">
                <a:solidFill>
                  <a:srgbClr val="C00000"/>
                </a:solidFill>
              </a:rPr>
              <a:t>Example</a:t>
            </a:r>
            <a:r>
              <a:rPr lang="en-US" sz="2000" dirty="0" smtClean="0"/>
              <a:t>: numberOfCollegeGraduates</a:t>
            </a:r>
          </a:p>
          <a:p>
            <a:endParaRPr lang="en-US" sz="2000" dirty="0" smtClean="0"/>
          </a:p>
          <a:p>
            <a:r>
              <a:rPr lang="en-US" sz="2000" b="1" i="1" dirty="0" smtClean="0">
                <a:solidFill>
                  <a:schemeClr val="tx2"/>
                </a:solidFill>
              </a:rPr>
              <a:t>Pascal Case: </a:t>
            </a:r>
            <a:r>
              <a:rPr lang="en-US" sz="2000" dirty="0" smtClean="0"/>
              <a:t>Identical to Camel Case, except the first word is also capitalized.</a:t>
            </a:r>
          </a:p>
          <a:p>
            <a:r>
              <a:rPr lang="en-US" sz="2000" dirty="0" smtClean="0">
                <a:solidFill>
                  <a:srgbClr val="C00000"/>
                </a:solidFill>
              </a:rPr>
              <a:t>Example</a:t>
            </a:r>
            <a:r>
              <a:rPr lang="en-US" sz="2000" dirty="0" smtClean="0"/>
              <a:t>: NumberOfCollegeGraduates</a:t>
            </a:r>
          </a:p>
          <a:p>
            <a:endParaRPr lang="en-US" sz="2000" dirty="0" smtClean="0"/>
          </a:p>
          <a:p>
            <a:r>
              <a:rPr lang="en-US" sz="2000" b="1" i="1" dirty="0" smtClean="0">
                <a:solidFill>
                  <a:schemeClr val="tx2"/>
                </a:solidFill>
              </a:rPr>
              <a:t>Snake Case: </a:t>
            </a:r>
            <a:r>
              <a:rPr lang="en-US" sz="2000" dirty="0" smtClean="0"/>
              <a:t>Words are separated by underscores.</a:t>
            </a:r>
          </a:p>
          <a:p>
            <a:r>
              <a:rPr lang="en-US" sz="2000" dirty="0" smtClean="0">
                <a:solidFill>
                  <a:srgbClr val="C00000"/>
                </a:solidFill>
              </a:rPr>
              <a:t>Example</a:t>
            </a:r>
            <a:r>
              <a:rPr lang="en-US" sz="2000" dirty="0" smtClean="0"/>
              <a:t>: number_of_college_graduates</a:t>
            </a:r>
            <a:endParaRPr lang="en-US" sz="2000" dirty="0"/>
          </a:p>
        </p:txBody>
      </p:sp>
    </p:spTree>
    <p:extLst>
      <p:ext uri="{BB962C8B-B14F-4D97-AF65-F5344CB8AC3E}">
        <p14:creationId xmlns="" xmlns:p14="http://schemas.microsoft.com/office/powerpoint/2010/main" val="1148130326"/>
      </p:ext>
    </p:extLst>
  </p:cSld>
  <p:clrMapOvr>
    <a:masterClrMapping/>
  </p:clrMapOvr>
  <p:timing>
    <p:tnLst>
      <p:par>
        <p:cT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 xmlns:p14="http://schemas.microsoft.com/office/powerpoint/2010/main" val="11481303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 xmlns:p14="http://schemas.microsoft.com/office/powerpoint/2010/main" val="38383882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nvPr>
        </p:nvGraphicFramePr>
        <p:xfrm>
          <a:off x="248679" y="3505201"/>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a:lnSpc>
                          <a:spcPct val="107000"/>
                        </a:lnSpc>
                        <a:spcAft>
                          <a:spcPts val="0"/>
                        </a:spcAft>
                      </a:pPr>
                      <a:r>
                        <a:rPr lang="en-IN" sz="1800" dirty="0" smtClean="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nvPr>
        </p:nvGraphicFramePr>
        <p:xfrm>
          <a:off x="6068581" y="3527663"/>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42566411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varchar(10</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nvPr>
        </p:nvGraphicFramePr>
        <p:xfrm>
          <a:off x="238784" y="259080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nvPr>
        </p:nvGraphicFramePr>
        <p:xfrm>
          <a:off x="230868" y="4395978"/>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 xmlns:a16="http://schemas.microsoft.com/office/drawing/2014/main" val="20000"/>
                    </a:ext>
                  </a:extLst>
                </a:gridCol>
                <a:gridCol w="853328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varchar(128</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r>
                        <a:rPr lang="en-IN" sz="1800" dirty="0">
                          <a:effectLst/>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Tree>
    <p:extLst>
      <p:ext uri="{BB962C8B-B14F-4D97-AF65-F5344CB8AC3E}">
        <p14:creationId xmlns="" xmlns:p14="http://schemas.microsoft.com/office/powerpoint/2010/main" val="1549731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OBJECTIVE</a:t>
            </a:r>
          </a:p>
          <a:p>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r>
              <a:rPr lang="en-US" sz="2000" dirty="0" smtClean="0">
                <a:solidFill>
                  <a:srgbClr val="22222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a:t>
            </a:r>
            <a:r>
              <a:rPr lang="en-US" sz="2000" dirty="0" smtClean="0">
                <a:solidFill>
                  <a:srgbClr val="222222"/>
                </a:solidFill>
                <a:latin typeface="Arial" panose="020B0604020202020204" pitchFamily="34" charset="0"/>
                <a:cs typeface="Arial" panose="020B0604020202020204" pitchFamily="34" charset="0"/>
              </a:rPr>
              <a:t>database </a:t>
            </a:r>
            <a:r>
              <a:rPr lang="en-US" sz="2000" dirty="0">
                <a:solidFill>
                  <a:srgbClr val="222222"/>
                </a:solidFill>
                <a:latin typeface="Arial" panose="020B0604020202020204" pitchFamily="34" charset="0"/>
                <a:cs typeface="Arial" panose="020B0604020202020204" pitchFamily="34" charset="0"/>
              </a:rPr>
              <a:t>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 xmlns:p14="http://schemas.microsoft.com/office/powerpoint/2010/main" val="274864847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smtClean="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nvPr>
        </p:nvGraphicFramePr>
        <p:xfrm>
          <a:off x="238784" y="814864"/>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 xmlns:a16="http://schemas.microsoft.com/office/drawing/2014/main" val="20000"/>
                    </a:ext>
                  </a:extLst>
                </a:gridCol>
                <a:gridCol w="853328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int </a:t>
                      </a:r>
                      <a:r>
                        <a:rPr lang="en-IN" sz="1800" dirty="0">
                          <a:effectLst/>
                        </a:rPr>
                        <a:t>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smtClean="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smtClean="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9449690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smtClean="0">
                <a:solidFill>
                  <a:srgbClr val="C41A1A"/>
                </a:solidFill>
                <a:latin typeface="Palatino Linotype" panose="02040502050505030304" pitchFamily="18" charset="0"/>
                <a:cs typeface="Calibri" panose="020F0502020204030204" pitchFamily="34" charset="0"/>
              </a:rPr>
              <a:t>Campus </a:t>
            </a:r>
            <a:r>
              <a:rPr lang="en-IN" sz="4000" b="1" i="1" dirty="0">
                <a:solidFill>
                  <a:srgbClr val="C41A1A"/>
                </a:solidFill>
                <a:latin typeface="Palatino Linotype" panose="02040502050505030304" pitchFamily="18" charset="0"/>
                <a:cs typeface="Calibri" panose="020F0502020204030204" pitchFamily="34" charset="0"/>
              </a:rPr>
              <a:t>Table structure  with constraints</a:t>
            </a:r>
            <a:endParaRPr lang="en-US" sz="4000" dirty="0">
              <a:solidFill>
                <a:srgbClr val="C41A1A"/>
              </a:solidFill>
            </a:endParaRPr>
          </a:p>
        </p:txBody>
      </p:sp>
    </p:spTree>
    <p:extLst>
      <p:ext uri="{BB962C8B-B14F-4D97-AF65-F5344CB8AC3E}">
        <p14:creationId xmlns="" xmlns:p14="http://schemas.microsoft.com/office/powerpoint/2010/main" val="4629038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2445035100"/>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45709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0818488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26900793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r>
                        <a:rPr lang="en-IN" sz="1800" kern="150" dirty="0" smtClean="0">
                          <a:effectLst/>
                          <a:latin typeface="Arial" panose="020B0604020202020204" pitchFamily="34" charset="0"/>
                          <a:cs typeface="Arial" panose="020B0604020202020204" pitchFamily="34" charset="0"/>
                        </a:rPr>
                        <a:t>unique not null FOREIGN </a:t>
                      </a:r>
                      <a:r>
                        <a:rPr lang="en-IN" sz="1800" kern="150" dirty="0">
                          <a:effectLst/>
                          <a:latin typeface="Arial" panose="020B0604020202020204" pitchFamily="34" charset="0"/>
                          <a:cs typeface="Arial" panose="020B0604020202020204" pitchFamily="34" charset="0"/>
                        </a:rPr>
                        <a:t>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37295654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 xmlns:a16="http://schemas.microsoft.com/office/drawing/2014/main" val="20000"/>
                    </a:ext>
                  </a:extLst>
                </a:gridCol>
                <a:gridCol w="2743478">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 xmlns:a16="http://schemas.microsoft.com/office/drawing/2014/main" val="20000"/>
                    </a:ext>
                  </a:extLst>
                </a:gridCol>
                <a:gridCol w="883804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 xmlns:a16="http://schemas.microsoft.com/office/drawing/2014/main" val="20000"/>
                    </a:ext>
                  </a:extLst>
                </a:gridCol>
                <a:gridCol w="9066620">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22563600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 xmlns:a16="http://schemas.microsoft.com/office/drawing/2014/main" val="20000"/>
                    </a:ext>
                  </a:extLst>
                </a:gridCol>
                <a:gridCol w="8761859">
                  <a:extLst>
                    <a:ext uri="{9D8B030D-6E8A-4147-A177-3AD203B41FA5}">
                      <a16:colId xmlns=""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smtClean="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 xmlns:p14="http://schemas.microsoft.com/office/powerpoint/2010/main" val="5924322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Default value</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smtClean="0">
                <a:solidFill>
                  <a:srgbClr val="FFFF00"/>
                </a:solidFill>
                <a:latin typeface="Arial" pitchFamily="34" charset="0"/>
                <a:cs typeface="Arial" pitchFamily="34" charset="0"/>
              </a:rPr>
              <a:t>Default value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01587" y="838200"/>
            <a:ext cx="11987239" cy="369332"/>
          </a:xfrm>
          <a:prstGeom prst="rect">
            <a:avLst/>
          </a:prstGeom>
        </p:spPr>
        <p:txBody>
          <a:bodyPr wrap="square">
            <a:spAutoFit/>
          </a:bodyPr>
          <a:lstStyle/>
          <a:p>
            <a:r>
              <a:rPr lang="en-US" dirty="0" smtClean="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338554"/>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77AA"/>
                </a:solidFill>
                <a:latin typeface="Arial" panose="020B0604020202020204" pitchFamily="34" charset="0"/>
                <a:ea typeface="Times New Roman" panose="02020603050405020304" pitchFamily="18" charset="0"/>
              </a:rPr>
              <a:t>CREATE TABLE TEMP </a:t>
            </a:r>
            <a:r>
              <a:rPr lang="en-IN" sz="1600" dirty="0" smtClean="0">
                <a:solidFill>
                  <a:schemeClr val="bg1">
                    <a:lumMod val="65000"/>
                  </a:schemeClr>
                </a:solidFill>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c1</a:t>
            </a:r>
            <a:r>
              <a:rPr lang="en-US" sz="1600" dirty="0" smtClean="0">
                <a:solidFill>
                  <a:srgbClr val="0077AA"/>
                </a:solidFill>
                <a:latin typeface="Arial" panose="020B0604020202020204" pitchFamily="34" charset="0"/>
                <a:ea typeface="Times New Roman" panose="02020603050405020304" pitchFamily="18" charset="0"/>
              </a:rPr>
              <a:t> </a:t>
            </a:r>
            <a:r>
              <a:rPr lang="en-US" sz="1600" dirty="0" smtClean="0">
                <a:latin typeface="Arial" panose="020B0604020202020204" pitchFamily="34" charset="0"/>
                <a:cs typeface="Arial" panose="020B0604020202020204" pitchFamily="34" charset="0"/>
              </a:rPr>
              <a:t>INT, c2 INT, c3 INT,c4 int </a:t>
            </a:r>
            <a:r>
              <a:rPr lang="en-US" sz="1600" b="1" dirty="0" smtClean="0">
                <a:solidFill>
                  <a:srgbClr val="C00000"/>
                </a:solidFill>
                <a:latin typeface="Arial" panose="020B0604020202020204" pitchFamily="34" charset="0"/>
                <a:cs typeface="Arial" panose="020B0604020202020204" pitchFamily="34" charset="0"/>
              </a:rPr>
              <a:t>default (c2+c3)</a:t>
            </a:r>
            <a:r>
              <a:rPr lang="en-IN" sz="1600" dirty="0" smtClean="0">
                <a:solidFill>
                  <a:schemeClr val="bg1">
                    <a:lumMod val="65000"/>
                  </a:schemeClr>
                </a:solidFill>
                <a:latin typeface="Arial" panose="020B0604020202020204" pitchFamily="34" charset="0"/>
                <a:cs typeface="Arial" panose="020B0604020202020204" pitchFamily="34" charset="0"/>
              </a:rPr>
              <a:t> )</a:t>
            </a:r>
            <a:r>
              <a:rPr lang="en-US" sz="1600" dirty="0" smtClean="0">
                <a:latin typeface="Arial" panose="020B0604020202020204" pitchFamily="34" charset="0"/>
                <a:ea typeface="Times New Roman" panose="02020603050405020304" pitchFamily="18"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0293558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AUTO_INCREMENT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314248" y="3429000"/>
            <a:ext cx="2666653" cy="266700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676183" y="147637"/>
            <a:ext cx="4423507" cy="20574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6323777" y="147637"/>
            <a:ext cx="4043106" cy="2057400"/>
          </a:xfrm>
          <a:prstGeom prst="rect">
            <a:avLst/>
          </a:prstGeom>
        </p:spPr>
      </p:pic>
    </p:spTree>
    <p:extLst>
      <p:ext uri="{BB962C8B-B14F-4D97-AF65-F5344CB8AC3E}">
        <p14:creationId xmlns="" xmlns:p14="http://schemas.microsoft.com/office/powerpoint/2010/main" val="211834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028545" y="4754157"/>
            <a:ext cx="5550992"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 xmlns:p14="http://schemas.microsoft.com/office/powerpoint/2010/main" val="12691357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 xmlns:p14="http://schemas.microsoft.com/office/powerpoint/2010/main" val="59858214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 xmlns:p14="http://schemas.microsoft.com/office/powerpoint/2010/main" val="1335528092"/>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smtClean="0">
                <a:solidFill>
                  <a:srgbClr val="DC525C"/>
                </a:solidFill>
                <a:latin typeface="Segoe UI Light" panose="020B0502040204020203" pitchFamily="34" charset="0"/>
                <a:cs typeface="Segoe UI Light" panose="020B0502040204020203" pitchFamily="34" charset="0"/>
              </a:rPr>
              <a:t>GENERATED column</a:t>
            </a:r>
            <a:endParaRPr lang="en-US" sz="4800" dirty="0" smtClean="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smtClean="0">
                <a:solidFill>
                  <a:srgbClr val="006C86"/>
                </a:solidFill>
              </a:rPr>
              <a:t>TODO</a:t>
            </a:r>
            <a:endParaRPr lang="en-US" dirty="0">
              <a:solidFill>
                <a:srgbClr val="006C86"/>
              </a:solidFill>
            </a:endParaRPr>
          </a:p>
        </p:txBody>
      </p:sp>
    </p:spTree>
    <p:extLst>
      <p:ext uri="{BB962C8B-B14F-4D97-AF65-F5344CB8AC3E}">
        <p14:creationId xmlns="" xmlns:p14="http://schemas.microsoft.com/office/powerpoint/2010/main" val="40851411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 xmlns:p14="http://schemas.microsoft.com/office/powerpoint/2010/main" val="34846870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905002"/>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1752372" y="2887291"/>
            <a:ext cx="6171397" cy="646331"/>
          </a:xfrm>
          <a:prstGeom prst="rect">
            <a:avLst/>
          </a:prstGeom>
          <a:solidFill>
            <a:schemeClr val="bg1"/>
          </a:solidFill>
        </p:spPr>
        <p:txBody>
          <a:bodyPr wrap="square">
            <a:spAutoFit/>
          </a:bodyPr>
          <a:lstStyle/>
          <a:p>
            <a:r>
              <a:rPr lang="en-IN" i="1" dirty="0"/>
              <a:t>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 xmlns:p14="http://schemas.microsoft.com/office/powerpoint/2010/main" val="28495399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smtClean="0"/>
              <a:t>Unsigned</a:t>
            </a:r>
            <a:r>
              <a:rPr lang="en-US" sz="2400" dirty="0" smtClean="0"/>
              <a:t> type can be used to permit only nonnegative numbers</a:t>
            </a:r>
            <a:endParaRPr lang="en-US" sz="2400" dirty="0"/>
          </a:p>
        </p:txBody>
      </p:sp>
    </p:spTree>
    <p:extLst>
      <p:ext uri="{BB962C8B-B14F-4D97-AF65-F5344CB8AC3E}">
        <p14:creationId xmlns="" xmlns:p14="http://schemas.microsoft.com/office/powerpoint/2010/main" val="37650640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 xmlns:p14="http://schemas.microsoft.com/office/powerpoint/2010/main" val="133052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 xmlns:p14="http://schemas.microsoft.com/office/powerpoint/2010/main" val="6843052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 xmlns:p14="http://schemas.microsoft.com/office/powerpoint/2010/main" val="24542697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0"/>
            <a:ext cx="8685669"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 database management system?</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828564" y="2971800"/>
            <a:ext cx="926857" cy="400110"/>
          </a:xfrm>
          <a:prstGeom prst="rect">
            <a:avLst/>
          </a:prstGeom>
        </p:spPr>
        <p:txBody>
          <a:bodyPr wrap="none">
            <a:spAutoFit/>
          </a:bodyPr>
          <a:lstStyle/>
          <a:p>
            <a:r>
              <a:rPr lang="en-IN" sz="2000" smtClean="0">
                <a:latin typeface="Arial" panose="020B0604020202020204" pitchFamily="34" charset="0"/>
                <a:cs typeface="Arial" panose="020B0604020202020204" pitchFamily="34" charset="0"/>
              </a:rPr>
              <a:t>DBMS</a:t>
            </a:r>
            <a:endParaRPr lang="en-IN" sz="2000" dirty="0">
              <a:latin typeface="Arial" panose="020B0604020202020204" pitchFamily="34" charset="0"/>
              <a:cs typeface="Arial" panose="020B0604020202020204" pitchFamily="34" charset="0"/>
            </a:endParaRPr>
          </a:p>
        </p:txBody>
      </p:sp>
      <p:sp>
        <p:nvSpPr>
          <p:cNvPr id="7" name="Rectangle 6"/>
          <p:cNvSpPr/>
          <p:nvPr/>
        </p:nvSpPr>
        <p:spPr>
          <a:xfrm>
            <a:off x="1904752" y="3442395"/>
            <a:ext cx="6247587"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 xmlns:p14="http://schemas.microsoft.com/office/powerpoint/2010/main" val="26973538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 xmlns:p14="http://schemas.microsoft.com/office/powerpoint/2010/main" val="11740093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 xmlns:p14="http://schemas.microsoft.com/office/powerpoint/2010/main" val="15801738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 xmlns:p14="http://schemas.microsoft.com/office/powerpoint/2010/main" val="5497988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 xmlns:p14="http://schemas.microsoft.com/office/powerpoint/2010/main" val="3045896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 xmlns:p14="http://schemas.microsoft.com/office/powerpoint/2010/main" val="22239072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 xmlns:p14="http://schemas.microsoft.com/office/powerpoint/2010/main" val="2685416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 xmlns:p14="http://schemas.microsoft.com/office/powerpoint/2010/main" val="400772020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 xmlns:p14="http://schemas.microsoft.com/office/powerpoint/2010/main" val="27731630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 xmlns:p14="http://schemas.microsoft.com/office/powerpoint/2010/main" val="41108524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smtClean="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endParaRPr lang="en-US" sz="2000" dirty="0">
              <a:solidFill>
                <a:schemeClr val="accent1">
                  <a:lumMod val="50000"/>
                </a:schemeClr>
              </a:solidFill>
            </a:endParaRPr>
          </a:p>
        </p:txBody>
      </p:sp>
    </p:spTree>
    <p:extLst>
      <p:ext uri="{BB962C8B-B14F-4D97-AF65-F5344CB8AC3E}">
        <p14:creationId xmlns="" xmlns:p14="http://schemas.microsoft.com/office/powerpoint/2010/main" val="3463879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572939" y="3886200"/>
            <a:ext cx="5044537" cy="1905000"/>
          </a:xfrm>
          <a:prstGeom prst="rect">
            <a:avLst/>
          </a:prstGeom>
        </p:spPr>
      </p:pic>
    </p:spTree>
    <p:extLst>
      <p:ext uri="{BB962C8B-B14F-4D97-AF65-F5344CB8AC3E}">
        <p14:creationId xmlns="" xmlns:p14="http://schemas.microsoft.com/office/powerpoint/2010/main" val="1982350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 xmlns:p14="http://schemas.microsoft.com/office/powerpoint/2010/main" val="9858538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 xmlns:p14="http://schemas.microsoft.com/office/powerpoint/2010/main" val="297793450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 xmlns:p14="http://schemas.microsoft.com/office/powerpoint/2010/main" val="30718830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38332322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4596850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smtClean="0">
                <a:solidFill>
                  <a:schemeClr val="tx2"/>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endParaRPr lang="en-US" sz="2000" dirty="0">
              <a:solidFill>
                <a:schemeClr val="tx2"/>
              </a:solidFill>
            </a:endParaRPr>
          </a:p>
        </p:txBody>
      </p:sp>
    </p:spTree>
    <p:extLst>
      <p:ext uri="{BB962C8B-B14F-4D97-AF65-F5344CB8AC3E}">
        <p14:creationId xmlns="" xmlns:p14="http://schemas.microsoft.com/office/powerpoint/2010/main" val="415478542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255259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 xmlns:p14="http://schemas.microsoft.com/office/powerpoint/2010/main" val="371107205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 xmlns:p14="http://schemas.microsoft.com/office/powerpoint/2010/main" val="25628631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 xmlns:p14="http://schemas.microsoft.com/office/powerpoint/2010/main" val="6788994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1593</TotalTime>
  <Words>34761</Words>
  <Application>Microsoft Office PowerPoint</Application>
  <PresentationFormat>Custom</PresentationFormat>
  <Paragraphs>4714</Paragraphs>
  <Slides>562</Slides>
  <Notes>7</Notes>
  <HiddenSlides>41</HiddenSlides>
  <MMClips>0</MMClips>
  <ScaleCrop>false</ScaleCrop>
  <HeadingPairs>
    <vt:vector size="4" baseType="variant">
      <vt:variant>
        <vt:lpstr>Theme</vt:lpstr>
      </vt:variant>
      <vt:variant>
        <vt:i4>1</vt:i4>
      </vt:variant>
      <vt:variant>
        <vt:lpstr>Slide Titles</vt:lpstr>
      </vt:variant>
      <vt:variant>
        <vt:i4>562</vt:i4>
      </vt:variant>
    </vt:vector>
  </HeadingPairs>
  <TitlesOfParts>
    <vt:vector size="563" baseType="lpstr">
      <vt:lpstr>Office Theme</vt:lpstr>
      <vt:lpstr>Slide 1</vt:lpstr>
      <vt:lpstr>Database Technologies - MySQL</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SHOW CREATE VIEW Syntax</vt:lpstr>
      <vt:lpstr>Slide 94</vt:lpstr>
      <vt:lpstr>Slide 95</vt:lpstr>
      <vt:lpstr>Slide 96</vt:lpstr>
      <vt:lpstr>Slide 97</vt:lpstr>
      <vt:lpstr>SHOW INDEX Syntax</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SELECT CLAUSE</vt:lpstr>
      <vt:lpstr>Capabilities of    SELECT Statement</vt:lpstr>
      <vt:lpstr>Capabilities of    SELECT Statement</vt:lpstr>
      <vt:lpstr>Capabilities of    SELECT Statement</vt:lpstr>
      <vt:lpstr>Capabilities of    SELECT Statement</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There are 3 places where aggregate functions can appear in a query</vt:lpstr>
      <vt:lpstr>Slide 175</vt:lpstr>
      <vt:lpstr>Slide 176</vt:lpstr>
      <vt:lpstr>Slide 177</vt:lpstr>
      <vt:lpstr>Slide 178</vt:lpstr>
      <vt:lpstr>There are 3 places where aggregate functions can appear in a query</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Entity Relationship Diagram (ER Diagram)</vt:lpstr>
      <vt:lpstr>Entity Relationship Diagram (ER Diagram)</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SHOW ENGINES Syntax</vt:lpstr>
      <vt:lpstr>ENGINES</vt:lpstr>
      <vt:lpstr>Slide 325</vt:lpstr>
      <vt:lpstr>SHOW DATABASES Syntax</vt:lpstr>
      <vt:lpstr>Slide 327</vt:lpstr>
      <vt:lpstr>USE DATABASES Syntax</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lpstr>Slide 557</vt:lpstr>
      <vt:lpstr>Slide 558</vt:lpstr>
      <vt:lpstr>Slide 559</vt:lpstr>
      <vt:lpstr>Slide 560</vt:lpstr>
      <vt:lpstr>Slide 561</vt:lpstr>
      <vt:lpstr>Slide 562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211</cp:revision>
  <dcterms:created xsi:type="dcterms:W3CDTF">2019-04-24T09:11:59Z</dcterms:created>
  <dcterms:modified xsi:type="dcterms:W3CDTF">2019-09-18T03:54:45Z</dcterms:modified>
</cp:coreProperties>
</file>